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Average"/>
      <p:regular r:id="rId53"/>
    </p:embeddedFont>
    <p:embeddedFont>
      <p:font typeface="Oswal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Average-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Oswald-bold.fntdata"/><Relationship Id="rId10" Type="http://schemas.openxmlformats.org/officeDocument/2006/relationships/slide" Target="slides/slide6.xml"/><Relationship Id="rId54" Type="http://schemas.openxmlformats.org/officeDocument/2006/relationships/font" Target="fonts/Oswald-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latin typeface="Calibri"/>
                <a:ea typeface="Calibri"/>
                <a:cs typeface="Calibri"/>
                <a:sym typeface="Calibri"/>
              </a:rPr>
              <a:t>Problem Domain</a:t>
            </a:r>
          </a:p>
          <a:p>
            <a:pPr lvl="0">
              <a:spcBef>
                <a:spcPts val="0"/>
              </a:spcBef>
              <a:buNone/>
            </a:pPr>
            <a:r>
              <a:rPr lang="en" sz="1400">
                <a:latin typeface="Calibri"/>
                <a:ea typeface="Calibri"/>
                <a:cs typeface="Calibri"/>
                <a:sym typeface="Calibri"/>
              </a:rPr>
              <a:t>Within the studio theme of learning, our specific area of focus is language learning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None/>
            </a:pPr>
            <a:r>
              <a:rPr lang="en" sz="1400">
                <a:latin typeface="Calibri"/>
                <a:ea typeface="Calibri"/>
                <a:cs typeface="Calibri"/>
                <a:sym typeface="Calibri"/>
              </a:rPr>
              <a:t>Elise</a:t>
            </a:r>
          </a:p>
          <a:p>
            <a:pPr lvl="0" rtl="0" algn="just">
              <a:lnSpc>
                <a:spcPct val="115000"/>
              </a:lnSpc>
              <a:spcBef>
                <a:spcPts val="0"/>
              </a:spcBef>
              <a:buNone/>
            </a:pPr>
            <a:r>
              <a:rPr lang="en" sz="1400">
                <a:latin typeface="Calibri"/>
                <a:ea typeface="Calibri"/>
                <a:cs typeface="Calibri"/>
                <a:sym typeface="Calibri"/>
              </a:rPr>
              <a:t>Uni student China - majoring in English and French</a:t>
            </a:r>
          </a:p>
          <a:p>
            <a:pPr lvl="0" rtl="0" algn="just">
              <a:lnSpc>
                <a:spcPct val="115000"/>
              </a:lnSpc>
              <a:spcBef>
                <a:spcPts val="0"/>
              </a:spcBef>
              <a:buNone/>
            </a:pPr>
            <a:r>
              <a:rPr lang="en" sz="1400">
                <a:latin typeface="Calibri"/>
                <a:ea typeface="Calibri"/>
                <a:cs typeface="Calibri"/>
                <a:sym typeface="Calibri"/>
              </a:rPr>
              <a:t>Surprised to find out that she enjoyed everyday interactions in foreign languages the most</a:t>
            </a:r>
          </a:p>
          <a:p>
            <a:pPr lvl="0" rtl="0" algn="just">
              <a:lnSpc>
                <a:spcPct val="115000"/>
              </a:lnSpc>
              <a:spcBef>
                <a:spcPts val="0"/>
              </a:spcBef>
              <a:buNone/>
            </a:pPr>
            <a:r>
              <a:rPr lang="en" sz="1400">
                <a:latin typeface="Calibri"/>
                <a:ea typeface="Calibri"/>
                <a:cs typeface="Calibri"/>
                <a:sym typeface="Calibri"/>
              </a:rPr>
              <a:t>Inferred from this viewpoint that it would be game-changing to find ways to facilitate real interactions in a foreign language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latin typeface="Calibri"/>
                <a:ea typeface="Calibri"/>
                <a:cs typeface="Calibri"/>
                <a:sym typeface="Calibri"/>
              </a:rPr>
              <a:t>Jeff</a:t>
            </a:r>
          </a:p>
          <a:p>
            <a:pPr lvl="0">
              <a:spcBef>
                <a:spcPts val="0"/>
              </a:spcBef>
              <a:buNone/>
            </a:pPr>
            <a:r>
              <a:rPr lang="en" sz="1400">
                <a:latin typeface="Calibri"/>
                <a:ea typeface="Calibri"/>
                <a:cs typeface="Calibri"/>
                <a:sym typeface="Calibri"/>
              </a:rPr>
              <a:t>Grew up in Canada and took Korean classes at uni for two years</a:t>
            </a:r>
          </a:p>
          <a:p>
            <a:pPr lvl="0">
              <a:spcBef>
                <a:spcPts val="0"/>
              </a:spcBef>
              <a:buNone/>
            </a:pPr>
            <a:r>
              <a:rPr lang="en" sz="1400">
                <a:latin typeface="Calibri"/>
                <a:ea typeface="Calibri"/>
                <a:cs typeface="Calibri"/>
                <a:sym typeface="Calibri"/>
              </a:rPr>
              <a:t>Then moved to South Korea two months ago to work as an English teacher</a:t>
            </a:r>
          </a:p>
          <a:p>
            <a:pPr lvl="0">
              <a:spcBef>
                <a:spcPts val="0"/>
              </a:spcBef>
              <a:buNone/>
            </a:pPr>
            <a:r>
              <a:rPr lang="en" sz="1400">
                <a:latin typeface="Calibri"/>
                <a:ea typeface="Calibri"/>
                <a:cs typeface="Calibri"/>
                <a:sym typeface="Calibri"/>
              </a:rPr>
              <a:t>Locals speak too quickly for him to parse sentences</a:t>
            </a:r>
          </a:p>
          <a:p>
            <a:pPr lvl="0">
              <a:spcBef>
                <a:spcPts val="0"/>
              </a:spcBef>
              <a:buNone/>
            </a:pPr>
            <a:r>
              <a:rPr lang="en" sz="1400">
                <a:latin typeface="Calibri"/>
                <a:ea typeface="Calibri"/>
                <a:cs typeface="Calibri"/>
                <a:sym typeface="Calibri"/>
              </a:rPr>
              <a:t>They use too many words he hasn’t learned</a:t>
            </a:r>
          </a:p>
          <a:p>
            <a:pPr lvl="0">
              <a:spcBef>
                <a:spcPts val="0"/>
              </a:spcBef>
              <a:buNone/>
            </a:pPr>
            <a:r>
              <a:rPr lang="en" sz="1400">
                <a:latin typeface="Calibri"/>
                <a:ea typeface="Calibri"/>
                <a:cs typeface="Calibri"/>
                <a:sym typeface="Calibri"/>
              </a:rPr>
              <a:t>Feels awkward and embarrassed asking the other person to repeat the sentence and confirm the meaning</a:t>
            </a:r>
          </a:p>
          <a:p>
            <a:pPr lvl="0" rtl="0">
              <a:spcBef>
                <a:spcPts val="0"/>
              </a:spcBef>
              <a:buNone/>
            </a:pPr>
            <a:r>
              <a:rPr lang="en" sz="1400">
                <a:latin typeface="Calibri"/>
                <a:ea typeface="Calibri"/>
                <a:cs typeface="Calibri"/>
                <a:sym typeface="Calibri"/>
              </a:rPr>
              <a:t>Text messages easier because can look up words using dictionary and figure out sentence meaning before responding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Our assumption that people would want to do activities with others who have the opposite language profile was confirmed, but our assumption that people would be comfortable with meeting others immediately without exchanging messages first was not confirmed.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latin typeface="Calibri"/>
                <a:ea typeface="Calibri"/>
                <a:cs typeface="Calibri"/>
                <a:sym typeface="Calibri"/>
              </a:rPr>
              <a:t>John</a:t>
            </a:r>
          </a:p>
          <a:p>
            <a:pPr lvl="0">
              <a:spcBef>
                <a:spcPts val="0"/>
              </a:spcBef>
              <a:buNone/>
            </a:pPr>
            <a:r>
              <a:rPr lang="en" sz="1400">
                <a:latin typeface="Calibri"/>
                <a:ea typeface="Calibri"/>
                <a:cs typeface="Calibri"/>
                <a:sym typeface="Calibri"/>
              </a:rPr>
              <a:t>Native American in San Francisco</a:t>
            </a:r>
          </a:p>
          <a:p>
            <a:pPr lvl="0">
              <a:spcBef>
                <a:spcPts val="0"/>
              </a:spcBef>
              <a:buNone/>
            </a:pPr>
            <a:r>
              <a:rPr lang="en" sz="1400">
                <a:latin typeface="Calibri"/>
                <a:ea typeface="Calibri"/>
                <a:cs typeface="Calibri"/>
                <a:sym typeface="Calibri"/>
              </a:rPr>
              <a:t>Interview itself did not touch on topics related to language learning, but covered pressing needs related to Native American issues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latin typeface="Calibri"/>
                <a:ea typeface="Calibri"/>
                <a:cs typeface="Calibri"/>
                <a:sym typeface="Calibri"/>
              </a:rPr>
              <a:t>Branislav</a:t>
            </a:r>
          </a:p>
          <a:p>
            <a:pPr lvl="0">
              <a:spcBef>
                <a:spcPts val="0"/>
              </a:spcBef>
              <a:buNone/>
            </a:pPr>
            <a:r>
              <a:rPr lang="en" sz="1400">
                <a:latin typeface="Calibri"/>
                <a:ea typeface="Calibri"/>
                <a:cs typeface="Calibri"/>
                <a:sym typeface="Calibri"/>
              </a:rPr>
              <a:t>Serbian native living in San Francisco and working at Apple</a:t>
            </a:r>
          </a:p>
          <a:p>
            <a:pPr lvl="0">
              <a:spcBef>
                <a:spcPts val="0"/>
              </a:spcBef>
              <a:buNone/>
            </a:pPr>
            <a:r>
              <a:rPr lang="en" sz="1400">
                <a:latin typeface="Calibri"/>
                <a:ea typeface="Calibri"/>
                <a:cs typeface="Calibri"/>
                <a:sym typeface="Calibri"/>
              </a:rPr>
              <a:t>Learned Italian through natural exposure; when he was 9, spent few weeks living with family in Italy who only spoke Italian</a:t>
            </a:r>
          </a:p>
          <a:p>
            <a:pPr lvl="0" rtl="0">
              <a:spcBef>
                <a:spcPts val="0"/>
              </a:spcBef>
              <a:buNone/>
            </a:pPr>
            <a:r>
              <a:rPr lang="en" sz="1400">
                <a:latin typeface="Calibri"/>
                <a:ea typeface="Calibri"/>
                <a:cs typeface="Calibri"/>
                <a:sym typeface="Calibri"/>
              </a:rPr>
              <a:t>Interesting: once learned Tamara spoke Italian, only spoke Italian throughout interview to practice his Italian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Themes: doing activities, expanding the comfort zone, and allowing for self-expression</a:t>
            </a:r>
          </a:p>
          <a:p>
            <a:pPr lvl="0">
              <a:spcBef>
                <a:spcPts val="0"/>
              </a:spcBef>
              <a:buNone/>
            </a:pPr>
            <a:r>
              <a:rPr b="1" lang="en" sz="950">
                <a:solidFill>
                  <a:srgbClr val="222222"/>
                </a:solidFill>
                <a:highlight>
                  <a:srgbClr val="FFFFFF"/>
                </a:highlight>
              </a:rPr>
              <a:t>why </a:t>
            </a:r>
            <a:r>
              <a:rPr lang="en" sz="950">
                <a:solidFill>
                  <a:srgbClr val="222222"/>
                </a:solidFill>
                <a:highlight>
                  <a:srgbClr val="FFFFFF"/>
                </a:highlight>
              </a:rPr>
              <a:t>you selected the specific 3 solutions you created prototypes for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5.jpg"/><Relationship Id="rId4" Type="http://schemas.openxmlformats.org/officeDocument/2006/relationships/image" Target="../media/image0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05.jpg"/><Relationship Id="rId4" Type="http://schemas.openxmlformats.org/officeDocument/2006/relationships/image" Target="../media/image08.jpg"/><Relationship Id="rId5"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0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0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0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0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jpg"/><Relationship Id="rId4"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16.jpg"/><Relationship Id="rId6" Type="http://schemas.openxmlformats.org/officeDocument/2006/relationships/image" Target="../media/image1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jpg"/><Relationship Id="rId4" Type="http://schemas.openxmlformats.org/officeDocument/2006/relationships/image" Target="../media/image1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0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0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jpg"/><Relationship Id="rId4" Type="http://schemas.openxmlformats.org/officeDocument/2006/relationships/image" Target="../media/image2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2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2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27.jpg"/><Relationship Id="rId6" Type="http://schemas.openxmlformats.org/officeDocument/2006/relationships/image" Target="../media/image3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0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title"/>
          </p:nvPr>
        </p:nvSpPr>
        <p:spPr>
          <a:xfrm>
            <a:off x="311700" y="1450350"/>
            <a:ext cx="8520600" cy="2242800"/>
          </a:xfrm>
          <a:prstGeom prst="rect">
            <a:avLst/>
          </a:prstGeom>
        </p:spPr>
        <p:txBody>
          <a:bodyPr anchorCtr="0" anchor="t" bIns="91425" lIns="91425" rIns="91425" tIns="91425">
            <a:noAutofit/>
          </a:bodyPr>
          <a:lstStyle/>
          <a:p>
            <a:pPr lvl="0" rtl="0" algn="ctr">
              <a:spcBef>
                <a:spcPts val="0"/>
              </a:spcBef>
              <a:buNone/>
            </a:pPr>
            <a:r>
              <a:rPr lang="en" sz="4000">
                <a:latin typeface="Calibri"/>
                <a:ea typeface="Calibri"/>
                <a:cs typeface="Calibri"/>
                <a:sym typeface="Calibri"/>
              </a:rPr>
              <a:t>Learning Language</a:t>
            </a:r>
          </a:p>
          <a:p>
            <a:pPr lvl="0" rtl="0" algn="ctr">
              <a:spcBef>
                <a:spcPts val="0"/>
              </a:spcBef>
              <a:buNone/>
            </a:pPr>
            <a:r>
              <a:rPr lang="en" sz="2000">
                <a:solidFill>
                  <a:srgbClr val="EFEFEF"/>
                </a:solidFill>
                <a:latin typeface="Calibri"/>
                <a:ea typeface="Calibri"/>
                <a:cs typeface="Calibri"/>
                <a:sym typeface="Calibri"/>
              </a:rPr>
              <a:t>Glenn Davis</a:t>
            </a:r>
          </a:p>
          <a:p>
            <a:pPr lvl="0" rtl="0" algn="ctr">
              <a:spcBef>
                <a:spcPts val="0"/>
              </a:spcBef>
              <a:buNone/>
            </a:pPr>
            <a:r>
              <a:rPr lang="en" sz="2000">
                <a:solidFill>
                  <a:srgbClr val="EFEFEF"/>
                </a:solidFill>
                <a:latin typeface="Calibri"/>
                <a:ea typeface="Calibri"/>
                <a:cs typeface="Calibri"/>
                <a:sym typeface="Calibri"/>
              </a:rPr>
              <a:t>Brian Liu</a:t>
            </a:r>
          </a:p>
          <a:p>
            <a:pPr lvl="0" rtl="0" algn="ctr">
              <a:spcBef>
                <a:spcPts val="0"/>
              </a:spcBef>
              <a:buNone/>
            </a:pPr>
            <a:r>
              <a:rPr lang="en" sz="2000">
                <a:solidFill>
                  <a:srgbClr val="EFEFEF"/>
                </a:solidFill>
                <a:latin typeface="Calibri"/>
                <a:ea typeface="Calibri"/>
                <a:cs typeface="Calibri"/>
                <a:sym typeface="Calibri"/>
              </a:rPr>
              <a:t>John Reyna</a:t>
            </a:r>
          </a:p>
          <a:p>
            <a:pPr lvl="0" rtl="0" algn="ctr">
              <a:spcBef>
                <a:spcPts val="0"/>
              </a:spcBef>
              <a:buNone/>
            </a:pPr>
            <a:r>
              <a:rPr lang="en" sz="2000">
                <a:solidFill>
                  <a:srgbClr val="EFEFEF"/>
                </a:solidFill>
                <a:latin typeface="Calibri"/>
                <a:ea typeface="Calibri"/>
                <a:cs typeface="Calibri"/>
                <a:sym typeface="Calibri"/>
              </a:rPr>
              <a:t>Tamara Prstić</a:t>
            </a:r>
          </a:p>
          <a:p>
            <a:pPr lvl="0" rtl="0" algn="ctr">
              <a:spcBef>
                <a:spcPts val="0"/>
              </a:spcBef>
              <a:buNone/>
            </a:pPr>
            <a:r>
              <a:t/>
            </a:r>
            <a:endParaRPr sz="2000">
              <a:solidFill>
                <a:srgbClr val="EFEFEF"/>
              </a:solidFill>
              <a:latin typeface="Calibri"/>
              <a:ea typeface="Calibri"/>
              <a:cs typeface="Calibri"/>
              <a:sym typeface="Calibri"/>
            </a:endParaRPr>
          </a:p>
          <a:p>
            <a:pPr lvl="0" algn="ctr">
              <a:spcBef>
                <a:spcPts val="0"/>
              </a:spcBef>
              <a:buNone/>
            </a:pPr>
            <a:r>
              <a:rPr lang="en" sz="2000">
                <a:solidFill>
                  <a:srgbClr val="EFEFEF"/>
                </a:solidFill>
                <a:latin typeface="Calibri"/>
                <a:ea typeface="Calibri"/>
                <a:cs typeface="Calibri"/>
                <a:sym typeface="Calibri"/>
              </a:rPr>
              <a:t>Felis Cum Dentes Adstringit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How Might We…</a:t>
            </a:r>
          </a:p>
        </p:txBody>
      </p:sp>
      <p:sp>
        <p:nvSpPr>
          <p:cNvPr id="119" name="Shape 11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Customize language learning to </a:t>
            </a:r>
            <a:r>
              <a:rPr b="1" i="1" lang="en"/>
              <a:t>the person’s everyday life</a:t>
            </a:r>
            <a:r>
              <a:rPr lang="en"/>
              <a:t> and </a:t>
            </a:r>
            <a:r>
              <a:rPr b="1" i="1" lang="en"/>
              <a:t>self-expression</a:t>
            </a:r>
            <a:r>
              <a:rPr lang="en"/>
              <a: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How Might We…</a:t>
            </a:r>
          </a:p>
        </p:txBody>
      </p:sp>
      <p:sp>
        <p:nvSpPr>
          <p:cNvPr id="125" name="Shape 12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Customize language learning to </a:t>
            </a:r>
            <a:r>
              <a:rPr b="1" i="1" lang="en"/>
              <a:t>the person’s everyday life</a:t>
            </a:r>
            <a:r>
              <a:rPr b="1" lang="en"/>
              <a:t> </a:t>
            </a:r>
            <a:r>
              <a:rPr lang="en"/>
              <a:t>and </a:t>
            </a:r>
            <a:r>
              <a:rPr b="1" i="1" lang="en"/>
              <a:t>self-expression</a:t>
            </a:r>
            <a:r>
              <a:rPr lang="en"/>
              <a:t>?</a:t>
            </a:r>
          </a:p>
        </p:txBody>
      </p:sp>
      <p:pic>
        <p:nvPicPr>
          <p:cNvPr descr="ks-lgflag.gif" id="126" name="Shape 126"/>
          <p:cNvPicPr preferRelativeResize="0"/>
          <p:nvPr/>
        </p:nvPicPr>
        <p:blipFill rotWithShape="1">
          <a:blip r:embed="rId3">
            <a:alphaModFix/>
          </a:blip>
          <a:srcRect b="0" l="16519" r="16519" t="0"/>
          <a:stretch/>
        </p:blipFill>
        <p:spPr>
          <a:xfrm>
            <a:off x="8001649" y="852899"/>
            <a:ext cx="1059599" cy="105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How Might We…</a:t>
            </a:r>
          </a:p>
        </p:txBody>
      </p:sp>
      <p:sp>
        <p:nvSpPr>
          <p:cNvPr id="132" name="Shape 13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Customize language learning to </a:t>
            </a:r>
            <a:r>
              <a:rPr b="1" i="1" lang="en"/>
              <a:t>the person’s everyday life</a:t>
            </a:r>
            <a:r>
              <a:rPr b="1" lang="en"/>
              <a:t> </a:t>
            </a:r>
            <a:r>
              <a:rPr lang="en"/>
              <a:t>and </a:t>
            </a:r>
            <a:r>
              <a:rPr b="1" i="1" lang="en"/>
              <a:t>self-expression</a:t>
            </a:r>
            <a:r>
              <a:rPr lang="en"/>
              <a:t>?</a:t>
            </a:r>
          </a:p>
          <a:p>
            <a:pPr lvl="0" rtl="0">
              <a:spcBef>
                <a:spcPts val="0"/>
              </a:spcBef>
              <a:buNone/>
            </a:pPr>
            <a:r>
              <a:rPr b="1" i="1" lang="en"/>
              <a:t>Connect</a:t>
            </a:r>
            <a:r>
              <a:rPr lang="en"/>
              <a:t> learners and speakers to get out of the virtual space and </a:t>
            </a:r>
            <a:r>
              <a:rPr b="1" i="1" lang="en"/>
              <a:t>do</a:t>
            </a:r>
            <a:r>
              <a:rPr i="1" lang="en"/>
              <a:t> </a:t>
            </a:r>
            <a:r>
              <a:rPr lang="en"/>
              <a:t>everyday/mutually liked activities?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How Might We…</a:t>
            </a:r>
          </a:p>
        </p:txBody>
      </p:sp>
      <p:sp>
        <p:nvSpPr>
          <p:cNvPr id="138" name="Shape 13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Customize language learning to </a:t>
            </a:r>
            <a:r>
              <a:rPr b="1" i="1" lang="en"/>
              <a:t>the person’s everyday life</a:t>
            </a:r>
            <a:r>
              <a:rPr lang="en"/>
              <a:t> and </a:t>
            </a:r>
            <a:r>
              <a:rPr b="1" i="1" lang="en"/>
              <a:t>self-expression</a:t>
            </a:r>
            <a:r>
              <a:rPr lang="en"/>
              <a:t>?</a:t>
            </a:r>
          </a:p>
          <a:p>
            <a:pPr lvl="0" rtl="0">
              <a:spcBef>
                <a:spcPts val="0"/>
              </a:spcBef>
              <a:buNone/>
            </a:pPr>
            <a:r>
              <a:rPr b="1" i="1" lang="en"/>
              <a:t>Connect</a:t>
            </a:r>
            <a:r>
              <a:rPr lang="en"/>
              <a:t> learners and speakers to get out of the virtual space and </a:t>
            </a:r>
            <a:r>
              <a:rPr b="1" i="1" lang="en"/>
              <a:t>do</a:t>
            </a:r>
            <a:r>
              <a:rPr i="1" lang="en"/>
              <a:t> </a:t>
            </a:r>
            <a:r>
              <a:rPr lang="en"/>
              <a:t>everyday/mutually liked activities?</a:t>
            </a:r>
          </a:p>
        </p:txBody>
      </p:sp>
      <p:pic>
        <p:nvPicPr>
          <p:cNvPr descr="Serbian-People.jpg" id="139" name="Shape 139"/>
          <p:cNvPicPr preferRelativeResize="0"/>
          <p:nvPr/>
        </p:nvPicPr>
        <p:blipFill rotWithShape="1">
          <a:blip r:embed="rId3">
            <a:alphaModFix/>
          </a:blip>
          <a:srcRect b="0" l="23656" r="23656" t="0"/>
          <a:stretch/>
        </p:blipFill>
        <p:spPr>
          <a:xfrm>
            <a:off x="2274849" y="2122674"/>
            <a:ext cx="1180675" cy="1180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How Might We…</a:t>
            </a:r>
          </a:p>
        </p:txBody>
      </p:sp>
      <p:sp>
        <p:nvSpPr>
          <p:cNvPr id="145" name="Shape 14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Customize language learning to </a:t>
            </a:r>
            <a:r>
              <a:rPr b="1" i="1" lang="en"/>
              <a:t>the person’s everyday life</a:t>
            </a:r>
            <a:r>
              <a:rPr lang="en"/>
              <a:t> and </a:t>
            </a:r>
            <a:r>
              <a:rPr b="1" i="1" lang="en"/>
              <a:t>self-expression</a:t>
            </a:r>
            <a:r>
              <a:rPr lang="en"/>
              <a:t>?</a:t>
            </a:r>
          </a:p>
          <a:p>
            <a:pPr lvl="0">
              <a:spcBef>
                <a:spcPts val="0"/>
              </a:spcBef>
              <a:buNone/>
            </a:pPr>
            <a:r>
              <a:rPr b="1" i="1" lang="en"/>
              <a:t>Connect</a:t>
            </a:r>
            <a:r>
              <a:rPr lang="en"/>
              <a:t> learners and speakers to get out of the virtual space and </a:t>
            </a:r>
            <a:r>
              <a:rPr b="1" i="1" lang="en"/>
              <a:t>do</a:t>
            </a:r>
            <a:r>
              <a:rPr i="1" lang="en"/>
              <a:t> </a:t>
            </a:r>
            <a:r>
              <a:rPr lang="en"/>
              <a:t>everyday/mutually liked activities?</a:t>
            </a:r>
          </a:p>
          <a:p>
            <a:pPr lvl="0" rtl="0">
              <a:spcBef>
                <a:spcPts val="0"/>
              </a:spcBef>
              <a:buNone/>
            </a:pPr>
            <a:r>
              <a:rPr lang="en"/>
              <a:t>Get people </a:t>
            </a:r>
            <a:r>
              <a:rPr b="1" i="1" lang="en"/>
              <a:t>comfortable</a:t>
            </a:r>
            <a:r>
              <a:rPr i="1" lang="en"/>
              <a:t> </a:t>
            </a:r>
            <a:r>
              <a:rPr lang="en"/>
              <a:t>with being </a:t>
            </a:r>
            <a:r>
              <a:rPr b="1" i="1" lang="en"/>
              <a:t>uncomfortable</a:t>
            </a:r>
            <a:r>
              <a:rPr lang="en"/>
              <a: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How Might We…</a:t>
            </a:r>
          </a:p>
        </p:txBody>
      </p:sp>
      <p:sp>
        <p:nvSpPr>
          <p:cNvPr id="151" name="Shape 15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Customize language learning to </a:t>
            </a:r>
            <a:r>
              <a:rPr b="1" i="1" lang="en"/>
              <a:t>the person’s everyday life</a:t>
            </a:r>
            <a:r>
              <a:rPr lang="en"/>
              <a:t> and </a:t>
            </a:r>
            <a:r>
              <a:rPr b="1" i="1" lang="en"/>
              <a:t>self-expression</a:t>
            </a:r>
            <a:r>
              <a:rPr lang="en"/>
              <a:t>?</a:t>
            </a:r>
          </a:p>
          <a:p>
            <a:pPr lvl="0" rtl="0">
              <a:spcBef>
                <a:spcPts val="0"/>
              </a:spcBef>
              <a:buNone/>
            </a:pPr>
            <a:r>
              <a:rPr b="1" i="1" lang="en"/>
              <a:t>Connect</a:t>
            </a:r>
            <a:r>
              <a:rPr lang="en"/>
              <a:t> learners and speakers to get out of the virtual space and </a:t>
            </a:r>
            <a:r>
              <a:rPr b="1" i="1" lang="en"/>
              <a:t>do</a:t>
            </a:r>
            <a:r>
              <a:rPr i="1" lang="en"/>
              <a:t> </a:t>
            </a:r>
            <a:r>
              <a:rPr lang="en"/>
              <a:t>everyday/mutually liked activities?</a:t>
            </a:r>
          </a:p>
          <a:p>
            <a:pPr lvl="0" rtl="0">
              <a:spcBef>
                <a:spcPts val="0"/>
              </a:spcBef>
              <a:buNone/>
            </a:pPr>
            <a:r>
              <a:rPr lang="en"/>
              <a:t>Get people </a:t>
            </a:r>
            <a:r>
              <a:rPr b="1" i="1" lang="en"/>
              <a:t>comfortable</a:t>
            </a:r>
            <a:r>
              <a:rPr i="1" lang="en"/>
              <a:t> </a:t>
            </a:r>
            <a:r>
              <a:rPr lang="en"/>
              <a:t>with being </a:t>
            </a:r>
            <a:r>
              <a:rPr b="1" i="1" lang="en"/>
              <a:t>uncomfortable</a:t>
            </a:r>
            <a:r>
              <a:rPr lang="en"/>
              <a:t>?</a:t>
            </a:r>
          </a:p>
        </p:txBody>
      </p:sp>
      <p:pic>
        <p:nvPicPr>
          <p:cNvPr descr="IMG_0068.JPG" id="152" name="Shape 152"/>
          <p:cNvPicPr preferRelativeResize="0"/>
          <p:nvPr/>
        </p:nvPicPr>
        <p:blipFill>
          <a:blip r:embed="rId3">
            <a:alphaModFix/>
          </a:blip>
          <a:stretch>
            <a:fillRect/>
          </a:stretch>
        </p:blipFill>
        <p:spPr>
          <a:xfrm>
            <a:off x="5620749" y="2537322"/>
            <a:ext cx="1116225" cy="111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Experience Prototype #1: Location</a:t>
            </a:r>
          </a:p>
        </p:txBody>
      </p:sp>
      <p:sp>
        <p:nvSpPr>
          <p:cNvPr id="158" name="Shape 15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59" name="Shape 159"/>
          <p:cNvPicPr preferRelativeResize="0"/>
          <p:nvPr/>
        </p:nvPicPr>
        <p:blipFill rotWithShape="1">
          <a:blip r:embed="rId3">
            <a:alphaModFix/>
          </a:blip>
          <a:srcRect b="72068" l="71000" r="0" t="0"/>
          <a:stretch/>
        </p:blipFill>
        <p:spPr>
          <a:xfrm>
            <a:off x="3067862" y="1152475"/>
            <a:ext cx="3008274" cy="3860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#1: Location</a:t>
            </a:r>
          </a:p>
        </p:txBody>
      </p:sp>
      <p:sp>
        <p:nvSpPr>
          <p:cNvPr id="165" name="Shape 16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166" name="Shape 166"/>
          <p:cNvPicPr preferRelativeResize="0"/>
          <p:nvPr/>
        </p:nvPicPr>
        <p:blipFill>
          <a:blip r:embed="rId3">
            <a:alphaModFix/>
          </a:blip>
          <a:stretch>
            <a:fillRect/>
          </a:stretch>
        </p:blipFill>
        <p:spPr>
          <a:xfrm>
            <a:off x="3030950" y="1017725"/>
            <a:ext cx="3082100" cy="4125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#1: Location</a:t>
            </a:r>
          </a:p>
        </p:txBody>
      </p:sp>
      <p:sp>
        <p:nvSpPr>
          <p:cNvPr id="172" name="Shape 17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173" name="Shape 173"/>
          <p:cNvPicPr preferRelativeResize="0"/>
          <p:nvPr/>
        </p:nvPicPr>
        <p:blipFill>
          <a:blip r:embed="rId3">
            <a:alphaModFix/>
          </a:blip>
          <a:stretch>
            <a:fillRect/>
          </a:stretch>
        </p:blipFill>
        <p:spPr>
          <a:xfrm>
            <a:off x="3030950" y="1017725"/>
            <a:ext cx="3082100" cy="4125774"/>
          </a:xfrm>
          <a:prstGeom prst="rect">
            <a:avLst/>
          </a:prstGeom>
          <a:noFill/>
          <a:ln>
            <a:noFill/>
          </a:ln>
        </p:spPr>
      </p:pic>
      <p:pic>
        <p:nvPicPr>
          <p:cNvPr id="174" name="Shape 174"/>
          <p:cNvPicPr preferRelativeResize="0"/>
          <p:nvPr/>
        </p:nvPicPr>
        <p:blipFill>
          <a:blip r:embed="rId4">
            <a:alphaModFix/>
          </a:blip>
          <a:stretch>
            <a:fillRect/>
          </a:stretch>
        </p:blipFill>
        <p:spPr>
          <a:xfrm>
            <a:off x="3030950" y="1017725"/>
            <a:ext cx="3082100" cy="41094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#1: Location</a:t>
            </a:r>
          </a:p>
        </p:txBody>
      </p:sp>
      <p:sp>
        <p:nvSpPr>
          <p:cNvPr id="180" name="Shape 18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181" name="Shape 181"/>
          <p:cNvPicPr preferRelativeResize="0"/>
          <p:nvPr/>
        </p:nvPicPr>
        <p:blipFill>
          <a:blip r:embed="rId3">
            <a:alphaModFix/>
          </a:blip>
          <a:stretch>
            <a:fillRect/>
          </a:stretch>
        </p:blipFill>
        <p:spPr>
          <a:xfrm>
            <a:off x="3030950" y="1017725"/>
            <a:ext cx="3082100" cy="4125774"/>
          </a:xfrm>
          <a:prstGeom prst="rect">
            <a:avLst/>
          </a:prstGeom>
          <a:noFill/>
          <a:ln>
            <a:noFill/>
          </a:ln>
        </p:spPr>
      </p:pic>
      <p:pic>
        <p:nvPicPr>
          <p:cNvPr id="182" name="Shape 182"/>
          <p:cNvPicPr preferRelativeResize="0"/>
          <p:nvPr/>
        </p:nvPicPr>
        <p:blipFill>
          <a:blip r:embed="rId4">
            <a:alphaModFix/>
          </a:blip>
          <a:stretch>
            <a:fillRect/>
          </a:stretch>
        </p:blipFill>
        <p:spPr>
          <a:xfrm>
            <a:off x="3030950" y="1017725"/>
            <a:ext cx="3082100" cy="4109466"/>
          </a:xfrm>
          <a:prstGeom prst="rect">
            <a:avLst/>
          </a:prstGeom>
          <a:noFill/>
          <a:ln>
            <a:noFill/>
          </a:ln>
        </p:spPr>
      </p:pic>
      <p:pic>
        <p:nvPicPr>
          <p:cNvPr id="183" name="Shape 183"/>
          <p:cNvPicPr preferRelativeResize="0"/>
          <p:nvPr/>
        </p:nvPicPr>
        <p:blipFill>
          <a:blip r:embed="rId5">
            <a:alphaModFix/>
          </a:blip>
          <a:stretch>
            <a:fillRect/>
          </a:stretch>
        </p:blipFill>
        <p:spPr>
          <a:xfrm rot="10800000">
            <a:off x="3030938" y="1017726"/>
            <a:ext cx="3082100" cy="41094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type="title"/>
          </p:nvPr>
        </p:nvSpPr>
        <p:spPr>
          <a:xfrm>
            <a:off x="2646300" y="348975"/>
            <a:ext cx="3851400" cy="572700"/>
          </a:xfrm>
          <a:prstGeom prst="rect">
            <a:avLst/>
          </a:prstGeom>
        </p:spPr>
        <p:txBody>
          <a:bodyPr anchorCtr="0" anchor="t" bIns="91425" lIns="91425" rIns="91425" tIns="91425">
            <a:noAutofit/>
          </a:bodyPr>
          <a:lstStyle/>
          <a:p>
            <a:pPr lvl="0" rtl="0" algn="ctr">
              <a:spcBef>
                <a:spcPts val="0"/>
              </a:spcBef>
              <a:buNone/>
            </a:pPr>
            <a:r>
              <a:rPr lang="en">
                <a:latin typeface="Calibri"/>
                <a:ea typeface="Calibri"/>
                <a:cs typeface="Calibri"/>
                <a:sym typeface="Calibri"/>
              </a:rPr>
              <a:t>Initial POV</a:t>
            </a:r>
          </a:p>
        </p:txBody>
      </p:sp>
      <p:sp>
        <p:nvSpPr>
          <p:cNvPr id="65" name="Shape 65"/>
          <p:cNvSpPr txBox="1"/>
          <p:nvPr>
            <p:ph idx="1" type="body"/>
          </p:nvPr>
        </p:nvSpPr>
        <p:spPr>
          <a:xfrm>
            <a:off x="244200" y="857075"/>
            <a:ext cx="8655600" cy="572700"/>
          </a:xfrm>
          <a:prstGeom prst="rect">
            <a:avLst/>
          </a:prstGeom>
        </p:spPr>
        <p:txBody>
          <a:bodyPr anchorCtr="0" anchor="t" bIns="91425" lIns="91425" rIns="91425" tIns="91425">
            <a:noAutofit/>
          </a:bodyPr>
          <a:lstStyle/>
          <a:p>
            <a:pPr lvl="0" rtl="0" algn="ctr">
              <a:spcBef>
                <a:spcPts val="0"/>
              </a:spcBef>
              <a:buNone/>
            </a:pPr>
            <a:r>
              <a:rPr lang="en" sz="2000">
                <a:solidFill>
                  <a:srgbClr val="EFEFEF"/>
                </a:solidFill>
                <a:latin typeface="Calibri"/>
                <a:ea typeface="Calibri"/>
                <a:cs typeface="Calibri"/>
                <a:sym typeface="Calibri"/>
              </a:rPr>
              <a:t>Elise</a:t>
            </a:r>
          </a:p>
        </p:txBody>
      </p:sp>
      <p:pic>
        <p:nvPicPr>
          <p:cNvPr id="66" name="Shape 66"/>
          <p:cNvPicPr preferRelativeResize="0"/>
          <p:nvPr/>
        </p:nvPicPr>
        <p:blipFill>
          <a:blip r:embed="rId3">
            <a:alphaModFix/>
          </a:blip>
          <a:stretch>
            <a:fillRect/>
          </a:stretch>
        </p:blipFill>
        <p:spPr>
          <a:xfrm>
            <a:off x="1714500" y="1494362"/>
            <a:ext cx="5715000" cy="3095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Prototype #1 Results</a:t>
            </a:r>
          </a:p>
        </p:txBody>
      </p:sp>
      <p:sp>
        <p:nvSpPr>
          <p:cNvPr id="189" name="Shape 18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Things that worked</a:t>
            </a:r>
          </a:p>
          <a:p>
            <a:pPr indent="-228600" lvl="1" marL="914400">
              <a:spcBef>
                <a:spcPts val="0"/>
              </a:spcBef>
            </a:pPr>
            <a:r>
              <a:rPr lang="en"/>
              <a:t>Users enjoyed location-based suggestions</a:t>
            </a:r>
          </a:p>
        </p:txBody>
      </p:sp>
      <p:pic>
        <p:nvPicPr>
          <p:cNvPr descr="map-pin-location.jpg" id="190" name="Shape 190"/>
          <p:cNvPicPr preferRelativeResize="0"/>
          <p:nvPr/>
        </p:nvPicPr>
        <p:blipFill>
          <a:blip r:embed="rId3">
            <a:alphaModFix/>
          </a:blip>
          <a:stretch>
            <a:fillRect/>
          </a:stretch>
        </p:blipFill>
        <p:spPr>
          <a:xfrm>
            <a:off x="2028237" y="2043174"/>
            <a:ext cx="5087523" cy="2861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Prototype #1 Results</a:t>
            </a:r>
          </a:p>
        </p:txBody>
      </p:sp>
      <p:sp>
        <p:nvSpPr>
          <p:cNvPr id="196" name="Shape 19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Things that worked</a:t>
            </a:r>
          </a:p>
          <a:p>
            <a:pPr indent="-228600" lvl="1" marL="914400" rtl="0">
              <a:spcBef>
                <a:spcPts val="0"/>
              </a:spcBef>
            </a:pPr>
            <a:r>
              <a:rPr lang="en"/>
              <a:t>Users enjoyed location-based suggestions</a:t>
            </a:r>
          </a:p>
          <a:p>
            <a:pPr indent="-228600" lvl="0" marL="457200" rtl="0">
              <a:spcBef>
                <a:spcPts val="0"/>
              </a:spcBef>
            </a:pPr>
            <a:r>
              <a:rPr lang="en"/>
              <a:t>Things that didn’t work</a:t>
            </a:r>
          </a:p>
          <a:p>
            <a:pPr indent="-228600" lvl="1" marL="914400" rtl="0">
              <a:spcBef>
                <a:spcPts val="0"/>
              </a:spcBef>
            </a:pPr>
            <a:r>
              <a:rPr lang="en"/>
              <a:t>The first two screens</a:t>
            </a:r>
          </a:p>
        </p:txBody>
      </p:sp>
      <p:pic>
        <p:nvPicPr>
          <p:cNvPr descr="nick-young-confused-face-300x256.png" id="197" name="Shape 197"/>
          <p:cNvPicPr preferRelativeResize="0"/>
          <p:nvPr/>
        </p:nvPicPr>
        <p:blipFill>
          <a:blip r:embed="rId3">
            <a:alphaModFix/>
          </a:blip>
          <a:stretch>
            <a:fillRect/>
          </a:stretch>
        </p:blipFill>
        <p:spPr>
          <a:xfrm>
            <a:off x="3143250" y="2280500"/>
            <a:ext cx="2857500" cy="243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Prototype #1 Results</a:t>
            </a:r>
          </a:p>
        </p:txBody>
      </p:sp>
      <p:sp>
        <p:nvSpPr>
          <p:cNvPr id="203" name="Shape 20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Things that worked</a:t>
            </a:r>
          </a:p>
          <a:p>
            <a:pPr indent="-228600" lvl="1" marL="914400" rtl="0">
              <a:spcBef>
                <a:spcPts val="0"/>
              </a:spcBef>
            </a:pPr>
            <a:r>
              <a:rPr lang="en"/>
              <a:t>Users enjoyed location-based suggestions</a:t>
            </a:r>
          </a:p>
          <a:p>
            <a:pPr indent="-228600" lvl="0" marL="457200" rtl="0">
              <a:spcBef>
                <a:spcPts val="0"/>
              </a:spcBef>
            </a:pPr>
            <a:r>
              <a:rPr lang="en"/>
              <a:t>Things that didn’t work</a:t>
            </a:r>
          </a:p>
          <a:p>
            <a:pPr indent="-228600" lvl="1" marL="914400" rtl="0">
              <a:spcBef>
                <a:spcPts val="0"/>
              </a:spcBef>
            </a:pPr>
            <a:r>
              <a:rPr lang="en"/>
              <a:t>The first two screens</a:t>
            </a:r>
          </a:p>
          <a:p>
            <a:pPr indent="-228600" lvl="0" marL="457200" rtl="0">
              <a:spcBef>
                <a:spcPts val="0"/>
              </a:spcBef>
            </a:pPr>
            <a:r>
              <a:rPr lang="en"/>
              <a:t>New, surprising learnings</a:t>
            </a:r>
          </a:p>
          <a:p>
            <a:pPr indent="-228600" lvl="1" marL="914400" rtl="0">
              <a:spcBef>
                <a:spcPts val="0"/>
              </a:spcBef>
            </a:pPr>
            <a:r>
              <a:rPr lang="en"/>
              <a:t>Our idea is no different from a traditional dictionary app</a:t>
            </a:r>
          </a:p>
        </p:txBody>
      </p:sp>
      <p:pic>
        <p:nvPicPr>
          <p:cNvPr descr="klzb6YkXqOtUhJ0ToAu9H1-FW5p-ORdeiSedoezeiyGPe_FYHUtC-EMs1AhqSyJG1OU=w170" id="204" name="Shape 204"/>
          <p:cNvPicPr preferRelativeResize="0"/>
          <p:nvPr/>
        </p:nvPicPr>
        <p:blipFill>
          <a:blip r:embed="rId3">
            <a:alphaModFix/>
          </a:blip>
          <a:stretch>
            <a:fillRect/>
          </a:stretch>
        </p:blipFill>
        <p:spPr>
          <a:xfrm>
            <a:off x="6183875" y="2557525"/>
            <a:ext cx="1619250" cy="1619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Validity of Prototype #1</a:t>
            </a:r>
          </a:p>
        </p:txBody>
      </p:sp>
      <p:sp>
        <p:nvSpPr>
          <p:cNvPr id="210" name="Shape 21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a:spcBef>
                <a:spcPts val="0"/>
              </a:spcBef>
            </a:pPr>
            <a:r>
              <a:rPr lang="en"/>
              <a:t>Learners need access to different words depending on context.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Validity of Prototype #1</a:t>
            </a:r>
          </a:p>
        </p:txBody>
      </p:sp>
      <p:sp>
        <p:nvSpPr>
          <p:cNvPr id="216" name="Shape 21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Learners need access to different words depending on context.</a:t>
            </a:r>
          </a:p>
        </p:txBody>
      </p:sp>
      <p:pic>
        <p:nvPicPr>
          <p:cNvPr descr="RTdL9dAT9.png" id="217" name="Shape 217"/>
          <p:cNvPicPr preferRelativeResize="0"/>
          <p:nvPr/>
        </p:nvPicPr>
        <p:blipFill>
          <a:blip r:embed="rId3">
            <a:alphaModFix/>
          </a:blip>
          <a:stretch>
            <a:fillRect/>
          </a:stretch>
        </p:blipFill>
        <p:spPr>
          <a:xfrm>
            <a:off x="7025021" y="798449"/>
            <a:ext cx="739174" cy="7569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Validity of Prototype #1</a:t>
            </a:r>
          </a:p>
        </p:txBody>
      </p:sp>
      <p:sp>
        <p:nvSpPr>
          <p:cNvPr id="223" name="Shape 22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Learners need access to different words depending on context.</a:t>
            </a:r>
          </a:p>
          <a:p>
            <a:pPr indent="-228600" lvl="0" marL="457200" rtl="0">
              <a:spcBef>
                <a:spcPts val="0"/>
              </a:spcBef>
            </a:pPr>
            <a:r>
              <a:rPr lang="en"/>
              <a:t>Learners would want to navigate thru menus to find specific phrases.</a:t>
            </a:r>
          </a:p>
        </p:txBody>
      </p:sp>
      <p:pic>
        <p:nvPicPr>
          <p:cNvPr descr="RTdL9dAT9.png" id="224" name="Shape 224"/>
          <p:cNvPicPr preferRelativeResize="0"/>
          <p:nvPr/>
        </p:nvPicPr>
        <p:blipFill>
          <a:blip r:embed="rId3">
            <a:alphaModFix/>
          </a:blip>
          <a:stretch>
            <a:fillRect/>
          </a:stretch>
        </p:blipFill>
        <p:spPr>
          <a:xfrm>
            <a:off x="7025021" y="798449"/>
            <a:ext cx="739174" cy="7569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Validity of Prototype #1</a:t>
            </a:r>
          </a:p>
        </p:txBody>
      </p:sp>
      <p:sp>
        <p:nvSpPr>
          <p:cNvPr id="230" name="Shape 23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Learners need access to different words depending on context.</a:t>
            </a:r>
          </a:p>
          <a:p>
            <a:pPr indent="-228600" lvl="0" marL="457200" rtl="0">
              <a:spcBef>
                <a:spcPts val="0"/>
              </a:spcBef>
            </a:pPr>
            <a:r>
              <a:rPr lang="en"/>
              <a:t>Learners would want to navigate thru menus to find specific phrases.</a:t>
            </a:r>
          </a:p>
        </p:txBody>
      </p:sp>
      <p:pic>
        <p:nvPicPr>
          <p:cNvPr descr="RTdL9dAT9.png" id="231" name="Shape 231"/>
          <p:cNvPicPr preferRelativeResize="0"/>
          <p:nvPr/>
        </p:nvPicPr>
        <p:blipFill>
          <a:blip r:embed="rId3">
            <a:alphaModFix/>
          </a:blip>
          <a:stretch>
            <a:fillRect/>
          </a:stretch>
        </p:blipFill>
        <p:spPr>
          <a:xfrm>
            <a:off x="7025021" y="798449"/>
            <a:ext cx="739174" cy="756949"/>
          </a:xfrm>
          <a:prstGeom prst="rect">
            <a:avLst/>
          </a:prstGeom>
          <a:noFill/>
          <a:ln>
            <a:noFill/>
          </a:ln>
        </p:spPr>
      </p:pic>
      <p:pic>
        <p:nvPicPr>
          <p:cNvPr descr="wrong-clipart-red-wrong-cross-md.png" id="232" name="Shape 232"/>
          <p:cNvPicPr preferRelativeResize="0"/>
          <p:nvPr/>
        </p:nvPicPr>
        <p:blipFill>
          <a:blip r:embed="rId4">
            <a:alphaModFix/>
          </a:blip>
          <a:stretch>
            <a:fillRect/>
          </a:stretch>
        </p:blipFill>
        <p:spPr>
          <a:xfrm>
            <a:off x="7569775" y="1348300"/>
            <a:ext cx="739174" cy="7292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Validity of Prototype #1</a:t>
            </a:r>
          </a:p>
        </p:txBody>
      </p:sp>
      <p:sp>
        <p:nvSpPr>
          <p:cNvPr id="238" name="Shape 23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Learners need access to different words depending on context.</a:t>
            </a:r>
          </a:p>
          <a:p>
            <a:pPr indent="-228600" lvl="0" marL="457200" rtl="0">
              <a:spcBef>
                <a:spcPts val="0"/>
              </a:spcBef>
            </a:pPr>
            <a:r>
              <a:rPr lang="en"/>
              <a:t>Learners would want to navigate thru menus to find specific phrases.</a:t>
            </a:r>
          </a:p>
        </p:txBody>
      </p:sp>
      <p:pic>
        <p:nvPicPr>
          <p:cNvPr descr="RTdL9dAT9.png" id="239" name="Shape 239"/>
          <p:cNvPicPr preferRelativeResize="0"/>
          <p:nvPr/>
        </p:nvPicPr>
        <p:blipFill>
          <a:blip r:embed="rId3">
            <a:alphaModFix/>
          </a:blip>
          <a:stretch>
            <a:fillRect/>
          </a:stretch>
        </p:blipFill>
        <p:spPr>
          <a:xfrm>
            <a:off x="7025021" y="798449"/>
            <a:ext cx="739174" cy="756949"/>
          </a:xfrm>
          <a:prstGeom prst="rect">
            <a:avLst/>
          </a:prstGeom>
          <a:noFill/>
          <a:ln>
            <a:noFill/>
          </a:ln>
        </p:spPr>
      </p:pic>
      <p:pic>
        <p:nvPicPr>
          <p:cNvPr descr="wrong-clipart-red-wrong-cross-md.png" id="240" name="Shape 240"/>
          <p:cNvPicPr preferRelativeResize="0"/>
          <p:nvPr/>
        </p:nvPicPr>
        <p:blipFill>
          <a:blip r:embed="rId4">
            <a:alphaModFix/>
          </a:blip>
          <a:stretch>
            <a:fillRect/>
          </a:stretch>
        </p:blipFill>
        <p:spPr>
          <a:xfrm>
            <a:off x="7569775" y="1348300"/>
            <a:ext cx="739174" cy="7292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Validity of Prototype #1</a:t>
            </a:r>
          </a:p>
        </p:txBody>
      </p:sp>
      <p:sp>
        <p:nvSpPr>
          <p:cNvPr id="246" name="Shape 24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Learners need access to different words depending on context.</a:t>
            </a:r>
          </a:p>
          <a:p>
            <a:pPr indent="-228600" lvl="0" marL="457200" rtl="0">
              <a:spcBef>
                <a:spcPts val="0"/>
              </a:spcBef>
            </a:pPr>
            <a:r>
              <a:rPr lang="en"/>
              <a:t>Learners would want to navigate thru menus to find specific phrases.</a:t>
            </a:r>
            <a:br>
              <a:rPr lang="en"/>
            </a:br>
            <a:br>
              <a:rPr lang="en"/>
            </a:br>
          </a:p>
          <a:p>
            <a:pPr indent="-228600" lvl="0" marL="457200" rtl="0">
              <a:spcBef>
                <a:spcPts val="0"/>
              </a:spcBef>
            </a:pPr>
            <a:r>
              <a:rPr lang="en"/>
              <a:t>May be more useful to provide suggestions without prompting at all.</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Validity of Prototype #1</a:t>
            </a:r>
          </a:p>
        </p:txBody>
      </p:sp>
      <p:sp>
        <p:nvSpPr>
          <p:cNvPr id="252" name="Shape 25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Learners need access to different words depending on context.</a:t>
            </a:r>
          </a:p>
          <a:p>
            <a:pPr indent="-228600" lvl="0" marL="457200" rtl="0">
              <a:spcBef>
                <a:spcPts val="0"/>
              </a:spcBef>
            </a:pPr>
            <a:r>
              <a:rPr lang="en"/>
              <a:t>Learners would want to navigate thru menus to find specific phrases.</a:t>
            </a:r>
            <a:br>
              <a:rPr lang="en"/>
            </a:br>
            <a:br>
              <a:rPr lang="en"/>
            </a:br>
          </a:p>
          <a:p>
            <a:pPr indent="-228600" lvl="0" marL="457200" rtl="0">
              <a:spcBef>
                <a:spcPts val="0"/>
              </a:spcBef>
            </a:pPr>
            <a:r>
              <a:rPr lang="en"/>
              <a:t>May be more useful to provide suggestions without prompting at all.</a:t>
            </a:r>
          </a:p>
        </p:txBody>
      </p:sp>
      <p:pic>
        <p:nvPicPr>
          <p:cNvPr descr="thinking-face.png" id="253" name="Shape 253"/>
          <p:cNvPicPr preferRelativeResize="0"/>
          <p:nvPr/>
        </p:nvPicPr>
        <p:blipFill>
          <a:blip r:embed="rId3">
            <a:alphaModFix/>
          </a:blip>
          <a:stretch>
            <a:fillRect/>
          </a:stretch>
        </p:blipFill>
        <p:spPr>
          <a:xfrm>
            <a:off x="3759137" y="3190774"/>
            <a:ext cx="1625724" cy="1625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idx="1" type="body"/>
          </p:nvPr>
        </p:nvSpPr>
        <p:spPr>
          <a:xfrm>
            <a:off x="360225" y="863550"/>
            <a:ext cx="3657300" cy="3416400"/>
          </a:xfrm>
          <a:prstGeom prst="rect">
            <a:avLst/>
          </a:prstGeom>
        </p:spPr>
        <p:txBody>
          <a:bodyPr anchorCtr="0" anchor="t" bIns="91425" lIns="91425" rIns="91425" tIns="91425">
            <a:noAutofit/>
          </a:bodyPr>
          <a:lstStyle/>
          <a:p>
            <a:pPr lvl="0" rtl="0" algn="r">
              <a:spcBef>
                <a:spcPts val="0"/>
              </a:spcBef>
              <a:buNone/>
            </a:pPr>
            <a:r>
              <a:rPr lang="en" sz="3000">
                <a:solidFill>
                  <a:srgbClr val="EFEFEF"/>
                </a:solidFill>
                <a:latin typeface="Calibri"/>
                <a:ea typeface="Calibri"/>
                <a:cs typeface="Calibri"/>
                <a:sym typeface="Calibri"/>
              </a:rPr>
              <a:t>More Needfinding</a:t>
            </a:r>
          </a:p>
          <a:p>
            <a:pPr lvl="0" rtl="0" algn="r">
              <a:spcBef>
                <a:spcPts val="0"/>
              </a:spcBef>
              <a:buNone/>
            </a:pPr>
            <a:r>
              <a:rPr lang="en" sz="3000">
                <a:solidFill>
                  <a:srgbClr val="EFEFEF"/>
                </a:solidFill>
                <a:latin typeface="Calibri"/>
                <a:ea typeface="Calibri"/>
                <a:cs typeface="Calibri"/>
                <a:sym typeface="Calibri"/>
              </a:rPr>
              <a:t>Jeff</a:t>
            </a:r>
          </a:p>
          <a:p>
            <a:pPr lvl="0" rtl="0" algn="r">
              <a:lnSpc>
                <a:spcPct val="100000"/>
              </a:lnSpc>
              <a:spcBef>
                <a:spcPts val="0"/>
              </a:spcBef>
              <a:spcAft>
                <a:spcPts val="0"/>
              </a:spcAft>
              <a:buNone/>
            </a:pPr>
            <a:r>
              <a:rPr lang="en" sz="2000">
                <a:solidFill>
                  <a:srgbClr val="EFEFEF"/>
                </a:solidFill>
                <a:latin typeface="Calibri"/>
                <a:ea typeface="Calibri"/>
                <a:cs typeface="Calibri"/>
                <a:sym typeface="Calibri"/>
              </a:rPr>
              <a:t>From Canada to South Korea</a:t>
            </a:r>
          </a:p>
          <a:p>
            <a:pPr indent="0" lvl="0" marL="0" rtl="0" algn="r">
              <a:spcBef>
                <a:spcPts val="0"/>
              </a:spcBef>
              <a:buNone/>
            </a:pPr>
            <a:r>
              <a:t/>
            </a:r>
            <a:endParaRPr/>
          </a:p>
          <a:p>
            <a:pPr indent="0" lvl="0" marL="0" rtl="0" algn="r">
              <a:spcBef>
                <a:spcPts val="0"/>
              </a:spcBef>
              <a:buNone/>
            </a:pPr>
            <a:r>
              <a:t/>
            </a:r>
            <a:endParaRPr/>
          </a:p>
        </p:txBody>
      </p:sp>
      <p:sp>
        <p:nvSpPr>
          <p:cNvPr id="72" name="Shape 72"/>
          <p:cNvSpPr txBox="1"/>
          <p:nvPr/>
        </p:nvSpPr>
        <p:spPr>
          <a:xfrm>
            <a:off x="4652400" y="1453950"/>
            <a:ext cx="3463500" cy="2235600"/>
          </a:xfrm>
          <a:prstGeom prst="rect">
            <a:avLst/>
          </a:prstGeom>
          <a:noFill/>
          <a:ln>
            <a:noFill/>
          </a:ln>
        </p:spPr>
        <p:txBody>
          <a:bodyPr anchorCtr="0" anchor="t" bIns="91425" lIns="91425" rIns="91425" tIns="91425">
            <a:noAutofit/>
          </a:bodyPr>
          <a:lstStyle/>
          <a:p>
            <a:pPr lvl="0" rtl="0" algn="ctr">
              <a:spcBef>
                <a:spcPts val="0"/>
              </a:spcBef>
              <a:buNone/>
            </a:pPr>
            <a:r>
              <a:rPr lang="en" sz="3000">
                <a:solidFill>
                  <a:srgbClr val="FFF2CC"/>
                </a:solidFill>
              </a:rPr>
              <a:t>Add picture of your mom here.</a:t>
            </a:r>
          </a:p>
          <a:p>
            <a:pPr lvl="0" rtl="0" algn="ctr">
              <a:spcBef>
                <a:spcPts val="0"/>
              </a:spcBef>
              <a:buNone/>
            </a:pPr>
            <a:r>
              <a:t/>
            </a:r>
            <a:endParaRPr sz="3000">
              <a:solidFill>
                <a:srgbClr val="FFF2CC"/>
              </a:solidFill>
            </a:endParaRPr>
          </a:p>
          <a:p>
            <a:pPr lvl="0" rtl="0" algn="ctr">
              <a:spcBef>
                <a:spcPts val="0"/>
              </a:spcBef>
              <a:buNone/>
            </a:pPr>
            <a:r>
              <a:rPr lang="en" sz="3000">
                <a:solidFill>
                  <a:srgbClr val="FFF2CC"/>
                </a:solidFill>
              </a:rPr>
              <a:t>Literally.</a:t>
            </a:r>
          </a:p>
        </p:txBody>
      </p:sp>
      <p:pic>
        <p:nvPicPr>
          <p:cNvPr descr="ks-lgflag.gif" id="73" name="Shape 73"/>
          <p:cNvPicPr preferRelativeResize="0"/>
          <p:nvPr/>
        </p:nvPicPr>
        <p:blipFill rotWithShape="1">
          <a:blip r:embed="rId3">
            <a:alphaModFix/>
          </a:blip>
          <a:srcRect b="0" l="16519" r="16519" t="0"/>
          <a:stretch/>
        </p:blipFill>
        <p:spPr>
          <a:xfrm>
            <a:off x="4227300" y="230696"/>
            <a:ext cx="4604172" cy="4604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#2: Mutual Activities</a:t>
            </a:r>
          </a:p>
        </p:txBody>
      </p:sp>
      <p:sp>
        <p:nvSpPr>
          <p:cNvPr id="259" name="Shape 25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260" name="Shape 260"/>
          <p:cNvPicPr preferRelativeResize="0"/>
          <p:nvPr/>
        </p:nvPicPr>
        <p:blipFill rotWithShape="1">
          <a:blip r:embed="rId3">
            <a:alphaModFix/>
          </a:blip>
          <a:srcRect b="46578" l="73383" r="8500" t="28984"/>
          <a:stretch/>
        </p:blipFill>
        <p:spPr>
          <a:xfrm>
            <a:off x="3424224" y="1017724"/>
            <a:ext cx="2295558" cy="4125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#2: Mutual Activities</a:t>
            </a:r>
          </a:p>
        </p:txBody>
      </p:sp>
      <p:sp>
        <p:nvSpPr>
          <p:cNvPr id="266" name="Shape 26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267" name="Shape 267"/>
          <p:cNvPicPr preferRelativeResize="0"/>
          <p:nvPr/>
        </p:nvPicPr>
        <p:blipFill>
          <a:blip r:embed="rId3">
            <a:alphaModFix/>
          </a:blip>
          <a:stretch>
            <a:fillRect/>
          </a:stretch>
        </p:blipFill>
        <p:spPr>
          <a:xfrm rot="10800000">
            <a:off x="3094599" y="1108275"/>
            <a:ext cx="2954800" cy="3966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#2: Mutual Activities</a:t>
            </a:r>
          </a:p>
        </p:txBody>
      </p:sp>
      <p:sp>
        <p:nvSpPr>
          <p:cNvPr id="273" name="Shape 27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274" name="Shape 274"/>
          <p:cNvPicPr preferRelativeResize="0"/>
          <p:nvPr/>
        </p:nvPicPr>
        <p:blipFill>
          <a:blip r:embed="rId3">
            <a:alphaModFix/>
          </a:blip>
          <a:stretch>
            <a:fillRect/>
          </a:stretch>
        </p:blipFill>
        <p:spPr>
          <a:xfrm rot="10800000">
            <a:off x="3094599" y="1108275"/>
            <a:ext cx="2954800" cy="3966175"/>
          </a:xfrm>
          <a:prstGeom prst="rect">
            <a:avLst/>
          </a:prstGeom>
          <a:noFill/>
          <a:ln>
            <a:noFill/>
          </a:ln>
        </p:spPr>
      </p:pic>
      <p:pic>
        <p:nvPicPr>
          <p:cNvPr id="275" name="Shape 275"/>
          <p:cNvPicPr preferRelativeResize="0"/>
          <p:nvPr/>
        </p:nvPicPr>
        <p:blipFill>
          <a:blip r:embed="rId4">
            <a:alphaModFix/>
          </a:blip>
          <a:stretch>
            <a:fillRect/>
          </a:stretch>
        </p:blipFill>
        <p:spPr>
          <a:xfrm>
            <a:off x="3094600" y="1108275"/>
            <a:ext cx="2954800" cy="39730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#2: Mutual Activities</a:t>
            </a:r>
          </a:p>
        </p:txBody>
      </p:sp>
      <p:sp>
        <p:nvSpPr>
          <p:cNvPr id="281" name="Shape 28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282" name="Shape 282"/>
          <p:cNvPicPr preferRelativeResize="0"/>
          <p:nvPr/>
        </p:nvPicPr>
        <p:blipFill>
          <a:blip r:embed="rId3">
            <a:alphaModFix/>
          </a:blip>
          <a:stretch>
            <a:fillRect/>
          </a:stretch>
        </p:blipFill>
        <p:spPr>
          <a:xfrm rot="10800000">
            <a:off x="3094599" y="1108275"/>
            <a:ext cx="2954800" cy="3966175"/>
          </a:xfrm>
          <a:prstGeom prst="rect">
            <a:avLst/>
          </a:prstGeom>
          <a:noFill/>
          <a:ln>
            <a:noFill/>
          </a:ln>
        </p:spPr>
      </p:pic>
      <p:pic>
        <p:nvPicPr>
          <p:cNvPr id="283" name="Shape 283"/>
          <p:cNvPicPr preferRelativeResize="0"/>
          <p:nvPr/>
        </p:nvPicPr>
        <p:blipFill>
          <a:blip r:embed="rId4">
            <a:alphaModFix/>
          </a:blip>
          <a:stretch>
            <a:fillRect/>
          </a:stretch>
        </p:blipFill>
        <p:spPr>
          <a:xfrm>
            <a:off x="3094600" y="1108275"/>
            <a:ext cx="2954800" cy="3973008"/>
          </a:xfrm>
          <a:prstGeom prst="rect">
            <a:avLst/>
          </a:prstGeom>
          <a:noFill/>
          <a:ln>
            <a:noFill/>
          </a:ln>
        </p:spPr>
      </p:pic>
      <p:pic>
        <p:nvPicPr>
          <p:cNvPr id="284" name="Shape 284"/>
          <p:cNvPicPr preferRelativeResize="0"/>
          <p:nvPr/>
        </p:nvPicPr>
        <p:blipFill>
          <a:blip r:embed="rId5">
            <a:alphaModFix/>
          </a:blip>
          <a:stretch>
            <a:fillRect/>
          </a:stretch>
        </p:blipFill>
        <p:spPr>
          <a:xfrm>
            <a:off x="3094600" y="1108275"/>
            <a:ext cx="2954800" cy="39661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#2: Mutual Activities</a:t>
            </a:r>
          </a:p>
        </p:txBody>
      </p:sp>
      <p:sp>
        <p:nvSpPr>
          <p:cNvPr id="290" name="Shape 29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291" name="Shape 291"/>
          <p:cNvPicPr preferRelativeResize="0"/>
          <p:nvPr/>
        </p:nvPicPr>
        <p:blipFill>
          <a:blip r:embed="rId3">
            <a:alphaModFix/>
          </a:blip>
          <a:stretch>
            <a:fillRect/>
          </a:stretch>
        </p:blipFill>
        <p:spPr>
          <a:xfrm rot="10800000">
            <a:off x="3094599" y="1108275"/>
            <a:ext cx="2954800" cy="3966175"/>
          </a:xfrm>
          <a:prstGeom prst="rect">
            <a:avLst/>
          </a:prstGeom>
          <a:noFill/>
          <a:ln>
            <a:noFill/>
          </a:ln>
        </p:spPr>
      </p:pic>
      <p:pic>
        <p:nvPicPr>
          <p:cNvPr id="292" name="Shape 292"/>
          <p:cNvPicPr preferRelativeResize="0"/>
          <p:nvPr/>
        </p:nvPicPr>
        <p:blipFill>
          <a:blip r:embed="rId4">
            <a:alphaModFix/>
          </a:blip>
          <a:stretch>
            <a:fillRect/>
          </a:stretch>
        </p:blipFill>
        <p:spPr>
          <a:xfrm>
            <a:off x="3094600" y="1108275"/>
            <a:ext cx="2954800" cy="3973008"/>
          </a:xfrm>
          <a:prstGeom prst="rect">
            <a:avLst/>
          </a:prstGeom>
          <a:noFill/>
          <a:ln>
            <a:noFill/>
          </a:ln>
        </p:spPr>
      </p:pic>
      <p:pic>
        <p:nvPicPr>
          <p:cNvPr id="293" name="Shape 293"/>
          <p:cNvPicPr preferRelativeResize="0"/>
          <p:nvPr/>
        </p:nvPicPr>
        <p:blipFill>
          <a:blip r:embed="rId5">
            <a:alphaModFix/>
          </a:blip>
          <a:stretch>
            <a:fillRect/>
          </a:stretch>
        </p:blipFill>
        <p:spPr>
          <a:xfrm>
            <a:off x="3094600" y="1108275"/>
            <a:ext cx="2954800" cy="3966174"/>
          </a:xfrm>
          <a:prstGeom prst="rect">
            <a:avLst/>
          </a:prstGeom>
          <a:noFill/>
          <a:ln>
            <a:noFill/>
          </a:ln>
        </p:spPr>
      </p:pic>
      <p:pic>
        <p:nvPicPr>
          <p:cNvPr id="294" name="Shape 294"/>
          <p:cNvPicPr preferRelativeResize="0"/>
          <p:nvPr/>
        </p:nvPicPr>
        <p:blipFill>
          <a:blip r:embed="rId6">
            <a:alphaModFix/>
          </a:blip>
          <a:stretch>
            <a:fillRect/>
          </a:stretch>
        </p:blipFill>
        <p:spPr>
          <a:xfrm rot="-5400000">
            <a:off x="2573187" y="1629687"/>
            <a:ext cx="4010850" cy="29680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Prototype #2 Results</a:t>
            </a:r>
          </a:p>
        </p:txBody>
      </p:sp>
      <p:sp>
        <p:nvSpPr>
          <p:cNvPr id="300" name="Shape 30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Things that worked</a:t>
            </a:r>
          </a:p>
          <a:p>
            <a:pPr indent="-228600" lvl="1" marL="914400" rtl="0">
              <a:spcBef>
                <a:spcPts val="0"/>
              </a:spcBef>
            </a:pPr>
            <a:r>
              <a:rPr lang="en"/>
              <a:t>Do stuff together!</a:t>
            </a:r>
          </a:p>
        </p:txBody>
      </p:sp>
      <p:pic>
        <p:nvPicPr>
          <p:cNvPr descr="maxresdefault.jpg" id="301" name="Shape 301"/>
          <p:cNvPicPr preferRelativeResize="0"/>
          <p:nvPr/>
        </p:nvPicPr>
        <p:blipFill>
          <a:blip r:embed="rId3">
            <a:alphaModFix/>
          </a:blip>
          <a:stretch>
            <a:fillRect/>
          </a:stretch>
        </p:blipFill>
        <p:spPr>
          <a:xfrm>
            <a:off x="2066050" y="2050150"/>
            <a:ext cx="5011900" cy="2819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Prototype #2 Results</a:t>
            </a:r>
          </a:p>
        </p:txBody>
      </p:sp>
      <p:sp>
        <p:nvSpPr>
          <p:cNvPr id="307" name="Shape 30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Things that worked</a:t>
            </a:r>
          </a:p>
          <a:p>
            <a:pPr indent="-228600" lvl="1" marL="914400" rtl="0">
              <a:spcBef>
                <a:spcPts val="0"/>
              </a:spcBef>
            </a:pPr>
            <a:r>
              <a:rPr lang="en"/>
              <a:t>Do stuff together!</a:t>
            </a:r>
          </a:p>
          <a:p>
            <a:pPr indent="-228600" lvl="1" marL="914400" rtl="0">
              <a:spcBef>
                <a:spcPts val="0"/>
              </a:spcBef>
            </a:pPr>
            <a:r>
              <a:rPr lang="en"/>
              <a:t>Tinder similarity</a:t>
            </a:r>
          </a:p>
        </p:txBody>
      </p:sp>
      <p:pic>
        <p:nvPicPr>
          <p:cNvPr descr="636024241693045891-456922923_tinder-600x338-e1439412008227.jpg" id="308" name="Shape 308"/>
          <p:cNvPicPr preferRelativeResize="0"/>
          <p:nvPr/>
        </p:nvPicPr>
        <p:blipFill>
          <a:blip r:embed="rId3">
            <a:alphaModFix/>
          </a:blip>
          <a:stretch>
            <a:fillRect/>
          </a:stretch>
        </p:blipFill>
        <p:spPr>
          <a:xfrm>
            <a:off x="2288250" y="2225825"/>
            <a:ext cx="4567500" cy="2573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Prototype #2 Results</a:t>
            </a:r>
          </a:p>
        </p:txBody>
      </p:sp>
      <p:sp>
        <p:nvSpPr>
          <p:cNvPr id="314" name="Shape 31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Things that worked</a:t>
            </a:r>
          </a:p>
          <a:p>
            <a:pPr indent="-228600" lvl="1" marL="914400" rtl="0">
              <a:spcBef>
                <a:spcPts val="0"/>
              </a:spcBef>
            </a:pPr>
            <a:r>
              <a:rPr lang="en"/>
              <a:t>Do stuff together!</a:t>
            </a:r>
          </a:p>
          <a:p>
            <a:pPr indent="-228600" lvl="1" marL="914400" rtl="0">
              <a:spcBef>
                <a:spcPts val="0"/>
              </a:spcBef>
            </a:pPr>
            <a:r>
              <a:rPr lang="en"/>
              <a:t>Tinder similarity</a:t>
            </a:r>
          </a:p>
          <a:p>
            <a:pPr indent="-228600" lvl="0" marL="457200" rtl="0">
              <a:spcBef>
                <a:spcPts val="0"/>
              </a:spcBef>
            </a:pPr>
            <a:r>
              <a:rPr lang="en"/>
              <a:t>Things that didn’t work</a:t>
            </a:r>
          </a:p>
          <a:p>
            <a:pPr indent="-228600" lvl="1" marL="914400" rtl="0">
              <a:spcBef>
                <a:spcPts val="0"/>
              </a:spcBef>
            </a:pPr>
            <a:r>
              <a:rPr lang="en"/>
              <a:t>Meeting someone you hardly know</a:t>
            </a:r>
          </a:p>
        </p:txBody>
      </p:sp>
      <p:pic>
        <p:nvPicPr>
          <p:cNvPr descr="stranger-danger.gif" id="315" name="Shape 315"/>
          <p:cNvPicPr preferRelativeResize="0"/>
          <p:nvPr/>
        </p:nvPicPr>
        <p:blipFill>
          <a:blip r:embed="rId3">
            <a:alphaModFix/>
          </a:blip>
          <a:stretch>
            <a:fillRect/>
          </a:stretch>
        </p:blipFill>
        <p:spPr>
          <a:xfrm>
            <a:off x="4451200" y="1591062"/>
            <a:ext cx="2857500" cy="2809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Prototype #2 Results</a:t>
            </a:r>
          </a:p>
        </p:txBody>
      </p:sp>
      <p:sp>
        <p:nvSpPr>
          <p:cNvPr id="321" name="Shape 32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Things that worked</a:t>
            </a:r>
          </a:p>
          <a:p>
            <a:pPr indent="-228600" lvl="1" marL="914400" rtl="0">
              <a:spcBef>
                <a:spcPts val="0"/>
              </a:spcBef>
            </a:pPr>
            <a:r>
              <a:rPr lang="en"/>
              <a:t>Do stuff together!</a:t>
            </a:r>
          </a:p>
          <a:p>
            <a:pPr indent="-228600" lvl="1" marL="914400" rtl="0">
              <a:spcBef>
                <a:spcPts val="0"/>
              </a:spcBef>
            </a:pPr>
            <a:r>
              <a:rPr lang="en"/>
              <a:t>Tinder similarity</a:t>
            </a:r>
          </a:p>
          <a:p>
            <a:pPr indent="-228600" lvl="0" marL="457200" rtl="0">
              <a:spcBef>
                <a:spcPts val="0"/>
              </a:spcBef>
            </a:pPr>
            <a:r>
              <a:rPr lang="en"/>
              <a:t>Things that didn’t work</a:t>
            </a:r>
          </a:p>
          <a:p>
            <a:pPr indent="-228600" lvl="1" marL="914400" rtl="0">
              <a:spcBef>
                <a:spcPts val="0"/>
              </a:spcBef>
            </a:pPr>
            <a:r>
              <a:rPr lang="en"/>
              <a:t>Meeting someone you hardly know</a:t>
            </a:r>
          </a:p>
          <a:p>
            <a:pPr indent="-228600" lvl="0" marL="457200" rtl="0">
              <a:spcBef>
                <a:spcPts val="0"/>
              </a:spcBef>
            </a:pPr>
            <a:r>
              <a:rPr lang="en"/>
              <a:t>New, surprising learnings</a:t>
            </a:r>
          </a:p>
          <a:p>
            <a:pPr indent="-228600" lvl="1" marL="914400" rtl="0">
              <a:spcBef>
                <a:spcPts val="0"/>
              </a:spcBef>
            </a:pPr>
            <a:r>
              <a:rPr lang="en"/>
              <a:t>Doing stuff together != effective long-term language learning</a:t>
            </a:r>
          </a:p>
        </p:txBody>
      </p:sp>
      <p:pic>
        <p:nvPicPr>
          <p:cNvPr descr="Education-OpportunitySmall.jpg" id="322" name="Shape 322"/>
          <p:cNvPicPr preferRelativeResize="0"/>
          <p:nvPr/>
        </p:nvPicPr>
        <p:blipFill>
          <a:blip r:embed="rId3">
            <a:alphaModFix/>
          </a:blip>
          <a:stretch>
            <a:fillRect/>
          </a:stretch>
        </p:blipFill>
        <p:spPr>
          <a:xfrm>
            <a:off x="4250875" y="3190400"/>
            <a:ext cx="3340650" cy="187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Validity of Prototype #2</a:t>
            </a:r>
          </a:p>
        </p:txBody>
      </p:sp>
      <p:sp>
        <p:nvSpPr>
          <p:cNvPr id="328" name="Shape 32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t/>
            </a:r>
            <a:endParaRPr/>
          </a:p>
        </p:txBody>
      </p:sp>
      <p:pic>
        <p:nvPicPr>
          <p:cNvPr descr="maxresdefault.jpg" id="329" name="Shape 329"/>
          <p:cNvPicPr preferRelativeResize="0"/>
          <p:nvPr/>
        </p:nvPicPr>
        <p:blipFill>
          <a:blip r:embed="rId3">
            <a:alphaModFix/>
          </a:blip>
          <a:stretch>
            <a:fillRect/>
          </a:stretch>
        </p:blipFill>
        <p:spPr>
          <a:xfrm>
            <a:off x="201325" y="1451075"/>
            <a:ext cx="5011900" cy="2819199"/>
          </a:xfrm>
          <a:prstGeom prst="rect">
            <a:avLst/>
          </a:prstGeom>
          <a:noFill/>
          <a:ln>
            <a:noFill/>
          </a:ln>
        </p:spPr>
      </p:pic>
      <p:pic>
        <p:nvPicPr>
          <p:cNvPr descr="stranger-danger.gif" id="330" name="Shape 330"/>
          <p:cNvPicPr preferRelativeResize="0"/>
          <p:nvPr/>
        </p:nvPicPr>
        <p:blipFill>
          <a:blip r:embed="rId4">
            <a:alphaModFix/>
          </a:blip>
          <a:stretch>
            <a:fillRect/>
          </a:stretch>
        </p:blipFill>
        <p:spPr>
          <a:xfrm>
            <a:off x="5812200" y="1455725"/>
            <a:ext cx="2857500" cy="2809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idx="1" type="body"/>
          </p:nvPr>
        </p:nvSpPr>
        <p:spPr>
          <a:xfrm>
            <a:off x="360225" y="863550"/>
            <a:ext cx="3657300" cy="3416400"/>
          </a:xfrm>
          <a:prstGeom prst="rect">
            <a:avLst/>
          </a:prstGeom>
        </p:spPr>
        <p:txBody>
          <a:bodyPr anchorCtr="0" anchor="t" bIns="91425" lIns="91425" rIns="91425" tIns="91425">
            <a:noAutofit/>
          </a:bodyPr>
          <a:lstStyle/>
          <a:p>
            <a:pPr lvl="0" rtl="0" algn="r">
              <a:spcBef>
                <a:spcPts val="0"/>
              </a:spcBef>
              <a:buNone/>
            </a:pPr>
            <a:r>
              <a:rPr lang="en" sz="3000">
                <a:solidFill>
                  <a:srgbClr val="EFEFEF"/>
                </a:solidFill>
                <a:latin typeface="Calibri"/>
                <a:ea typeface="Calibri"/>
                <a:cs typeface="Calibri"/>
                <a:sym typeface="Calibri"/>
              </a:rPr>
              <a:t>More Needfinding</a:t>
            </a:r>
          </a:p>
          <a:p>
            <a:pPr lvl="0" rtl="0" algn="r">
              <a:spcBef>
                <a:spcPts val="0"/>
              </a:spcBef>
              <a:buNone/>
            </a:pPr>
            <a:r>
              <a:rPr lang="en" sz="3000">
                <a:solidFill>
                  <a:srgbClr val="EFEFEF"/>
                </a:solidFill>
                <a:latin typeface="Calibri"/>
                <a:ea typeface="Calibri"/>
                <a:cs typeface="Calibri"/>
                <a:sym typeface="Calibri"/>
              </a:rPr>
              <a:t>John</a:t>
            </a:r>
          </a:p>
          <a:p>
            <a:pPr lvl="0" rtl="0" algn="r">
              <a:lnSpc>
                <a:spcPct val="100000"/>
              </a:lnSpc>
              <a:spcBef>
                <a:spcPts val="0"/>
              </a:spcBef>
              <a:spcAft>
                <a:spcPts val="0"/>
              </a:spcAft>
              <a:buNone/>
            </a:pPr>
            <a:r>
              <a:rPr lang="en" sz="2000">
                <a:solidFill>
                  <a:srgbClr val="EFEFEF"/>
                </a:solidFill>
                <a:latin typeface="Calibri"/>
                <a:ea typeface="Calibri"/>
                <a:cs typeface="Calibri"/>
                <a:sym typeface="Calibri"/>
              </a:rPr>
              <a:t>Native American living in San Francisco</a:t>
            </a:r>
          </a:p>
          <a:p>
            <a:pPr indent="0" lvl="0" marL="0" rtl="0" algn="r">
              <a:spcBef>
                <a:spcPts val="0"/>
              </a:spcBef>
              <a:buNone/>
            </a:pPr>
            <a:r>
              <a:t/>
            </a:r>
            <a:endParaRPr/>
          </a:p>
          <a:p>
            <a:pPr indent="0" lvl="0" marL="0" algn="r">
              <a:spcBef>
                <a:spcPts val="0"/>
              </a:spcBef>
              <a:buNone/>
            </a:pPr>
            <a:r>
              <a:t/>
            </a:r>
            <a:endParaRPr/>
          </a:p>
        </p:txBody>
      </p:sp>
      <p:sp>
        <p:nvSpPr>
          <p:cNvPr id="79" name="Shape 79"/>
          <p:cNvSpPr txBox="1"/>
          <p:nvPr/>
        </p:nvSpPr>
        <p:spPr>
          <a:xfrm>
            <a:off x="4652400" y="1453950"/>
            <a:ext cx="3463500" cy="2235600"/>
          </a:xfrm>
          <a:prstGeom prst="rect">
            <a:avLst/>
          </a:prstGeom>
          <a:noFill/>
          <a:ln>
            <a:noFill/>
          </a:ln>
        </p:spPr>
        <p:txBody>
          <a:bodyPr anchorCtr="0" anchor="t" bIns="91425" lIns="91425" rIns="91425" tIns="91425">
            <a:noAutofit/>
          </a:bodyPr>
          <a:lstStyle/>
          <a:p>
            <a:pPr lvl="0" algn="ctr">
              <a:spcBef>
                <a:spcPts val="0"/>
              </a:spcBef>
              <a:buNone/>
            </a:pPr>
            <a:r>
              <a:rPr lang="en" sz="3000">
                <a:solidFill>
                  <a:srgbClr val="FFF2CC"/>
                </a:solidFill>
              </a:rPr>
              <a:t>Add picture of your mom here.</a:t>
            </a:r>
          </a:p>
          <a:p>
            <a:pPr lvl="0" algn="ctr">
              <a:spcBef>
                <a:spcPts val="0"/>
              </a:spcBef>
              <a:buNone/>
            </a:pPr>
            <a:r>
              <a:t/>
            </a:r>
            <a:endParaRPr sz="3000">
              <a:solidFill>
                <a:srgbClr val="FFF2CC"/>
              </a:solidFill>
            </a:endParaRPr>
          </a:p>
          <a:p>
            <a:pPr lvl="0" algn="ctr">
              <a:spcBef>
                <a:spcPts val="0"/>
              </a:spcBef>
              <a:buNone/>
            </a:pPr>
            <a:r>
              <a:rPr lang="en" sz="3000">
                <a:solidFill>
                  <a:srgbClr val="FFF2CC"/>
                </a:solidFill>
              </a:rPr>
              <a:t>Literally.</a:t>
            </a:r>
          </a:p>
        </p:txBody>
      </p:sp>
      <p:pic>
        <p:nvPicPr>
          <p:cNvPr descr="maxresdefault.jpg" id="80" name="Shape 80"/>
          <p:cNvPicPr preferRelativeResize="0"/>
          <p:nvPr/>
        </p:nvPicPr>
        <p:blipFill rotWithShape="1">
          <a:blip r:embed="rId3">
            <a:alphaModFix/>
          </a:blip>
          <a:srcRect b="0" l="21875" r="21875" t="0"/>
          <a:stretch/>
        </p:blipFill>
        <p:spPr>
          <a:xfrm>
            <a:off x="4227300" y="230696"/>
            <a:ext cx="4604172" cy="4604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#3: Personalization</a:t>
            </a:r>
          </a:p>
        </p:txBody>
      </p:sp>
      <p:sp>
        <p:nvSpPr>
          <p:cNvPr id="336" name="Shape 33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37" name="Shape 337"/>
          <p:cNvPicPr preferRelativeResize="0"/>
          <p:nvPr/>
        </p:nvPicPr>
        <p:blipFill rotWithShape="1">
          <a:blip r:embed="rId3">
            <a:alphaModFix/>
          </a:blip>
          <a:srcRect b="12406" l="56492" r="19270" t="71056"/>
          <a:stretch/>
        </p:blipFill>
        <p:spPr>
          <a:xfrm>
            <a:off x="2455375" y="1152475"/>
            <a:ext cx="4233249" cy="38484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#3: Personalization</a:t>
            </a:r>
          </a:p>
        </p:txBody>
      </p:sp>
      <p:sp>
        <p:nvSpPr>
          <p:cNvPr id="343" name="Shape 34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44" name="Shape 344"/>
          <p:cNvPicPr preferRelativeResize="0"/>
          <p:nvPr/>
        </p:nvPicPr>
        <p:blipFill>
          <a:blip r:embed="rId3">
            <a:alphaModFix/>
          </a:blip>
          <a:stretch>
            <a:fillRect/>
          </a:stretch>
        </p:blipFill>
        <p:spPr>
          <a:xfrm rot="10800000">
            <a:off x="3116931" y="1152462"/>
            <a:ext cx="2910135" cy="3906225"/>
          </a:xfrm>
          <a:prstGeom prst="rect">
            <a:avLst/>
          </a:prstGeom>
          <a:noFill/>
          <a:ln>
            <a:noFill/>
          </a:ln>
        </p:spPr>
      </p:pic>
      <p:pic>
        <p:nvPicPr>
          <p:cNvPr id="345" name="Shape 345"/>
          <p:cNvPicPr preferRelativeResize="0"/>
          <p:nvPr/>
        </p:nvPicPr>
        <p:blipFill>
          <a:blip r:embed="rId4">
            <a:alphaModFix/>
          </a:blip>
          <a:stretch>
            <a:fillRect/>
          </a:stretch>
        </p:blipFill>
        <p:spPr>
          <a:xfrm rot="-5400000">
            <a:off x="2632150" y="1637249"/>
            <a:ext cx="3897574" cy="2928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#3: Personalization</a:t>
            </a:r>
          </a:p>
        </p:txBody>
      </p:sp>
      <p:sp>
        <p:nvSpPr>
          <p:cNvPr id="351" name="Shape 35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52" name="Shape 352"/>
          <p:cNvPicPr preferRelativeResize="0"/>
          <p:nvPr/>
        </p:nvPicPr>
        <p:blipFill>
          <a:blip r:embed="rId3">
            <a:alphaModFix/>
          </a:blip>
          <a:stretch>
            <a:fillRect/>
          </a:stretch>
        </p:blipFill>
        <p:spPr>
          <a:xfrm rot="10800000">
            <a:off x="3116931" y="1152462"/>
            <a:ext cx="2910135" cy="3906225"/>
          </a:xfrm>
          <a:prstGeom prst="rect">
            <a:avLst/>
          </a:prstGeom>
          <a:noFill/>
          <a:ln>
            <a:noFill/>
          </a:ln>
        </p:spPr>
      </p:pic>
      <p:pic>
        <p:nvPicPr>
          <p:cNvPr id="353" name="Shape 353"/>
          <p:cNvPicPr preferRelativeResize="0"/>
          <p:nvPr/>
        </p:nvPicPr>
        <p:blipFill>
          <a:blip r:embed="rId4">
            <a:alphaModFix/>
          </a:blip>
          <a:stretch>
            <a:fillRect/>
          </a:stretch>
        </p:blipFill>
        <p:spPr>
          <a:xfrm>
            <a:off x="3116925" y="1152475"/>
            <a:ext cx="2910149" cy="3912971"/>
          </a:xfrm>
          <a:prstGeom prst="rect">
            <a:avLst/>
          </a:prstGeom>
          <a:noFill/>
          <a:ln>
            <a:noFill/>
          </a:ln>
        </p:spPr>
      </p:pic>
      <p:pic>
        <p:nvPicPr>
          <p:cNvPr id="354" name="Shape 354"/>
          <p:cNvPicPr preferRelativeResize="0"/>
          <p:nvPr/>
        </p:nvPicPr>
        <p:blipFill>
          <a:blip r:embed="rId5">
            <a:alphaModFix/>
          </a:blip>
          <a:stretch>
            <a:fillRect/>
          </a:stretch>
        </p:blipFill>
        <p:spPr>
          <a:xfrm rot="-5400000">
            <a:off x="2635074" y="1634325"/>
            <a:ext cx="3874049" cy="29103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#3: Personalization</a:t>
            </a:r>
          </a:p>
        </p:txBody>
      </p:sp>
      <p:sp>
        <p:nvSpPr>
          <p:cNvPr id="360" name="Shape 36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61" name="Shape 361"/>
          <p:cNvPicPr preferRelativeResize="0"/>
          <p:nvPr/>
        </p:nvPicPr>
        <p:blipFill>
          <a:blip r:embed="rId3">
            <a:alphaModFix/>
          </a:blip>
          <a:stretch>
            <a:fillRect/>
          </a:stretch>
        </p:blipFill>
        <p:spPr>
          <a:xfrm rot="10800000">
            <a:off x="3116931" y="1152462"/>
            <a:ext cx="2910135" cy="3906225"/>
          </a:xfrm>
          <a:prstGeom prst="rect">
            <a:avLst/>
          </a:prstGeom>
          <a:noFill/>
          <a:ln>
            <a:noFill/>
          </a:ln>
        </p:spPr>
      </p:pic>
      <p:pic>
        <p:nvPicPr>
          <p:cNvPr id="362" name="Shape 362"/>
          <p:cNvPicPr preferRelativeResize="0"/>
          <p:nvPr/>
        </p:nvPicPr>
        <p:blipFill>
          <a:blip r:embed="rId4">
            <a:alphaModFix/>
          </a:blip>
          <a:stretch>
            <a:fillRect/>
          </a:stretch>
        </p:blipFill>
        <p:spPr>
          <a:xfrm>
            <a:off x="3116925" y="1152475"/>
            <a:ext cx="2910149" cy="3912971"/>
          </a:xfrm>
          <a:prstGeom prst="rect">
            <a:avLst/>
          </a:prstGeom>
          <a:noFill/>
          <a:ln>
            <a:noFill/>
          </a:ln>
        </p:spPr>
      </p:pic>
      <p:pic>
        <p:nvPicPr>
          <p:cNvPr id="363" name="Shape 363"/>
          <p:cNvPicPr preferRelativeResize="0"/>
          <p:nvPr/>
        </p:nvPicPr>
        <p:blipFill>
          <a:blip r:embed="rId5">
            <a:alphaModFix/>
          </a:blip>
          <a:stretch>
            <a:fillRect/>
          </a:stretch>
        </p:blipFill>
        <p:spPr>
          <a:xfrm>
            <a:off x="3116924" y="1152475"/>
            <a:ext cx="2910150" cy="38737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Experience Prototype #3: Personalization</a:t>
            </a:r>
          </a:p>
        </p:txBody>
      </p:sp>
      <p:sp>
        <p:nvSpPr>
          <p:cNvPr id="369" name="Shape 36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370" name="Shape 370"/>
          <p:cNvPicPr preferRelativeResize="0"/>
          <p:nvPr/>
        </p:nvPicPr>
        <p:blipFill>
          <a:blip r:embed="rId3">
            <a:alphaModFix/>
          </a:blip>
          <a:stretch>
            <a:fillRect/>
          </a:stretch>
        </p:blipFill>
        <p:spPr>
          <a:xfrm rot="10800000">
            <a:off x="3116931" y="1152462"/>
            <a:ext cx="2910135" cy="3906225"/>
          </a:xfrm>
          <a:prstGeom prst="rect">
            <a:avLst/>
          </a:prstGeom>
          <a:noFill/>
          <a:ln>
            <a:noFill/>
          </a:ln>
        </p:spPr>
      </p:pic>
      <p:pic>
        <p:nvPicPr>
          <p:cNvPr id="371" name="Shape 371"/>
          <p:cNvPicPr preferRelativeResize="0"/>
          <p:nvPr/>
        </p:nvPicPr>
        <p:blipFill>
          <a:blip r:embed="rId4">
            <a:alphaModFix/>
          </a:blip>
          <a:stretch>
            <a:fillRect/>
          </a:stretch>
        </p:blipFill>
        <p:spPr>
          <a:xfrm>
            <a:off x="3116925" y="1152475"/>
            <a:ext cx="2910149" cy="3912971"/>
          </a:xfrm>
          <a:prstGeom prst="rect">
            <a:avLst/>
          </a:prstGeom>
          <a:noFill/>
          <a:ln>
            <a:noFill/>
          </a:ln>
        </p:spPr>
      </p:pic>
      <p:pic>
        <p:nvPicPr>
          <p:cNvPr id="372" name="Shape 372"/>
          <p:cNvPicPr preferRelativeResize="0"/>
          <p:nvPr/>
        </p:nvPicPr>
        <p:blipFill>
          <a:blip r:embed="rId5">
            <a:alphaModFix/>
          </a:blip>
          <a:stretch>
            <a:fillRect/>
          </a:stretch>
        </p:blipFill>
        <p:spPr>
          <a:xfrm>
            <a:off x="3116924" y="1152475"/>
            <a:ext cx="2910150" cy="3873776"/>
          </a:xfrm>
          <a:prstGeom prst="rect">
            <a:avLst/>
          </a:prstGeom>
          <a:noFill/>
          <a:ln>
            <a:noFill/>
          </a:ln>
        </p:spPr>
      </p:pic>
      <p:pic>
        <p:nvPicPr>
          <p:cNvPr id="373" name="Shape 373"/>
          <p:cNvPicPr preferRelativeResize="0"/>
          <p:nvPr/>
        </p:nvPicPr>
        <p:blipFill>
          <a:blip r:embed="rId6">
            <a:alphaModFix/>
          </a:blip>
          <a:stretch>
            <a:fillRect/>
          </a:stretch>
        </p:blipFill>
        <p:spPr>
          <a:xfrm>
            <a:off x="3116924" y="1152475"/>
            <a:ext cx="2910150" cy="389304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 name="Shape 377"/>
        <p:cNvGrpSpPr/>
        <p:nvPr/>
      </p:nvGrpSpPr>
      <p:grpSpPr>
        <a:xfrm>
          <a:off x="0" y="0"/>
          <a:ext cx="0" cy="0"/>
          <a:chOff x="0" y="0"/>
          <a:chExt cx="0" cy="0"/>
        </a:xfrm>
      </p:grpSpPr>
      <p:sp>
        <p:nvSpPr>
          <p:cNvPr id="378" name="Shape 37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Prototype #3 Results</a:t>
            </a:r>
          </a:p>
        </p:txBody>
      </p:sp>
      <p:sp>
        <p:nvSpPr>
          <p:cNvPr id="379" name="Shape 37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Things that worked</a:t>
            </a:r>
          </a:p>
          <a:p>
            <a:pPr indent="-228600" lvl="1" marL="914400" rtl="0">
              <a:spcBef>
                <a:spcPts val="0"/>
              </a:spcBef>
            </a:pPr>
            <a:r>
              <a:rPr lang="en"/>
              <a:t>Meet new people!</a:t>
            </a:r>
          </a:p>
        </p:txBody>
      </p:sp>
      <p:pic>
        <p:nvPicPr>
          <p:cNvPr descr="MeetNewPeople-e1441064924741.jpg" id="380" name="Shape 380"/>
          <p:cNvPicPr preferRelativeResize="0"/>
          <p:nvPr/>
        </p:nvPicPr>
        <p:blipFill>
          <a:blip r:embed="rId3">
            <a:alphaModFix/>
          </a:blip>
          <a:stretch>
            <a:fillRect/>
          </a:stretch>
        </p:blipFill>
        <p:spPr>
          <a:xfrm>
            <a:off x="3738329" y="1222275"/>
            <a:ext cx="4702999" cy="31258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Prototype #3 Results</a:t>
            </a:r>
          </a:p>
        </p:txBody>
      </p:sp>
      <p:sp>
        <p:nvSpPr>
          <p:cNvPr id="386" name="Shape 38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Things that worked</a:t>
            </a:r>
          </a:p>
          <a:p>
            <a:pPr indent="-228600" lvl="1" marL="914400" rtl="0">
              <a:spcBef>
                <a:spcPts val="0"/>
              </a:spcBef>
            </a:pPr>
            <a:r>
              <a:rPr lang="en"/>
              <a:t>Meet new people!</a:t>
            </a:r>
          </a:p>
          <a:p>
            <a:pPr indent="-228600" lvl="0" marL="457200" rtl="0">
              <a:spcBef>
                <a:spcPts val="0"/>
              </a:spcBef>
            </a:pPr>
            <a:r>
              <a:rPr lang="en"/>
              <a:t>Things that didn’t work</a:t>
            </a:r>
          </a:p>
          <a:p>
            <a:pPr indent="-228600" lvl="1" marL="914400" rtl="0">
              <a:spcBef>
                <a:spcPts val="0"/>
              </a:spcBef>
            </a:pPr>
            <a:r>
              <a:rPr lang="en"/>
              <a:t>I can’t meet them…</a:t>
            </a:r>
          </a:p>
        </p:txBody>
      </p:sp>
      <p:pic>
        <p:nvPicPr>
          <p:cNvPr descr="lonelinessbench.jpg" id="387" name="Shape 387"/>
          <p:cNvPicPr preferRelativeResize="0"/>
          <p:nvPr/>
        </p:nvPicPr>
        <p:blipFill>
          <a:blip r:embed="rId3">
            <a:alphaModFix/>
          </a:blip>
          <a:stretch>
            <a:fillRect/>
          </a:stretch>
        </p:blipFill>
        <p:spPr>
          <a:xfrm>
            <a:off x="4012300" y="1017725"/>
            <a:ext cx="4745675" cy="35624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Prototype #3 Results</a:t>
            </a:r>
          </a:p>
        </p:txBody>
      </p:sp>
      <p:sp>
        <p:nvSpPr>
          <p:cNvPr id="393" name="Shape 39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Things that worked</a:t>
            </a:r>
          </a:p>
          <a:p>
            <a:pPr indent="-228600" lvl="1" marL="914400" rtl="0">
              <a:spcBef>
                <a:spcPts val="0"/>
              </a:spcBef>
            </a:pPr>
            <a:r>
              <a:rPr lang="en"/>
              <a:t>Meet new people!</a:t>
            </a:r>
          </a:p>
          <a:p>
            <a:pPr indent="-228600" lvl="0" marL="457200" rtl="0">
              <a:spcBef>
                <a:spcPts val="0"/>
              </a:spcBef>
            </a:pPr>
            <a:r>
              <a:rPr lang="en"/>
              <a:t>Things that didn’t work</a:t>
            </a:r>
          </a:p>
          <a:p>
            <a:pPr indent="-228600" lvl="1" marL="914400" rtl="0">
              <a:spcBef>
                <a:spcPts val="0"/>
              </a:spcBef>
            </a:pPr>
            <a:r>
              <a:rPr lang="en"/>
              <a:t>I can’t meet them…</a:t>
            </a:r>
          </a:p>
          <a:p>
            <a:pPr indent="-228600" lvl="0" marL="457200" rtl="0">
              <a:spcBef>
                <a:spcPts val="0"/>
              </a:spcBef>
            </a:pPr>
            <a:r>
              <a:rPr lang="en"/>
              <a:t>New, surprising learnings</a:t>
            </a:r>
          </a:p>
          <a:p>
            <a:pPr indent="-228600" lvl="1" marL="914400" rtl="0">
              <a:spcBef>
                <a:spcPts val="0"/>
              </a:spcBef>
            </a:pPr>
            <a:r>
              <a:rPr lang="en"/>
              <a:t>The user started suggesting features of Prototype #2: Mutual Activities!</a:t>
            </a:r>
          </a:p>
        </p:txBody>
      </p:sp>
      <p:pic>
        <p:nvPicPr>
          <p:cNvPr descr="54917684.jpg" id="394" name="Shape 394"/>
          <p:cNvPicPr preferRelativeResize="0"/>
          <p:nvPr/>
        </p:nvPicPr>
        <p:blipFill>
          <a:blip r:embed="rId3">
            <a:alphaModFix/>
          </a:blip>
          <a:stretch>
            <a:fillRect/>
          </a:stretch>
        </p:blipFill>
        <p:spPr>
          <a:xfrm>
            <a:off x="4119925" y="3066650"/>
            <a:ext cx="2094749" cy="1979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Validity of Prototype #3</a:t>
            </a:r>
          </a:p>
        </p:txBody>
      </p:sp>
      <p:sp>
        <p:nvSpPr>
          <p:cNvPr id="400" name="Shape 40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Learners want to express their true selves, talk about their own interests, and feel comfortable while doing so.</a:t>
            </a:r>
          </a:p>
          <a:p>
            <a:pPr indent="-228600" lvl="0" marL="457200" rtl="0">
              <a:spcBef>
                <a:spcPts val="0"/>
              </a:spcBef>
            </a:pPr>
            <a:r>
              <a:rPr lang="en"/>
              <a:t>BUT they still show a willingness to still get out there and actually meet people!</a:t>
            </a:r>
          </a:p>
        </p:txBody>
      </p:sp>
      <p:pic>
        <p:nvPicPr>
          <p:cNvPr descr="1270067.large.jpg" id="401" name="Shape 401"/>
          <p:cNvPicPr preferRelativeResize="0"/>
          <p:nvPr/>
        </p:nvPicPr>
        <p:blipFill>
          <a:blip r:embed="rId3">
            <a:alphaModFix/>
          </a:blip>
          <a:stretch>
            <a:fillRect/>
          </a:stretch>
        </p:blipFill>
        <p:spPr>
          <a:xfrm>
            <a:off x="2462200" y="2378362"/>
            <a:ext cx="4219575" cy="2543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idx="1" type="body"/>
          </p:nvPr>
        </p:nvSpPr>
        <p:spPr>
          <a:xfrm>
            <a:off x="360225" y="863550"/>
            <a:ext cx="3657300" cy="3416400"/>
          </a:xfrm>
          <a:prstGeom prst="rect">
            <a:avLst/>
          </a:prstGeom>
        </p:spPr>
        <p:txBody>
          <a:bodyPr anchorCtr="0" anchor="t" bIns="91425" lIns="91425" rIns="91425" tIns="91425">
            <a:noAutofit/>
          </a:bodyPr>
          <a:lstStyle/>
          <a:p>
            <a:pPr lvl="0" rtl="0" algn="r">
              <a:spcBef>
                <a:spcPts val="0"/>
              </a:spcBef>
              <a:buNone/>
            </a:pPr>
            <a:r>
              <a:rPr lang="en" sz="3000">
                <a:solidFill>
                  <a:srgbClr val="EFEFEF"/>
                </a:solidFill>
                <a:latin typeface="Calibri"/>
                <a:ea typeface="Calibri"/>
                <a:cs typeface="Calibri"/>
                <a:sym typeface="Calibri"/>
              </a:rPr>
              <a:t>More Needfinding</a:t>
            </a:r>
          </a:p>
          <a:p>
            <a:pPr lvl="0" rtl="0" algn="r">
              <a:spcBef>
                <a:spcPts val="0"/>
              </a:spcBef>
              <a:buNone/>
            </a:pPr>
            <a:r>
              <a:rPr lang="en" sz="3000">
                <a:solidFill>
                  <a:srgbClr val="EFEFEF"/>
                </a:solidFill>
                <a:latin typeface="Calibri"/>
                <a:ea typeface="Calibri"/>
                <a:cs typeface="Calibri"/>
                <a:sym typeface="Calibri"/>
              </a:rPr>
              <a:t>Branislav</a:t>
            </a:r>
          </a:p>
          <a:p>
            <a:pPr lvl="0" rtl="0" algn="r">
              <a:lnSpc>
                <a:spcPct val="100000"/>
              </a:lnSpc>
              <a:spcBef>
                <a:spcPts val="0"/>
              </a:spcBef>
              <a:spcAft>
                <a:spcPts val="0"/>
              </a:spcAft>
              <a:buNone/>
            </a:pPr>
            <a:r>
              <a:rPr lang="en" sz="2000">
                <a:solidFill>
                  <a:srgbClr val="EFEFEF"/>
                </a:solidFill>
                <a:latin typeface="Calibri"/>
                <a:ea typeface="Calibri"/>
                <a:cs typeface="Calibri"/>
                <a:sym typeface="Calibri"/>
              </a:rPr>
              <a:t>From Serbia to San Francisco</a:t>
            </a:r>
          </a:p>
          <a:p>
            <a:pPr indent="0" lvl="0" marL="0" rtl="0" algn="r">
              <a:spcBef>
                <a:spcPts val="0"/>
              </a:spcBef>
              <a:buNone/>
            </a:pPr>
            <a:r>
              <a:t/>
            </a:r>
            <a:endParaRPr/>
          </a:p>
          <a:p>
            <a:pPr indent="0" lvl="0" marL="0" rtl="0" algn="r">
              <a:spcBef>
                <a:spcPts val="0"/>
              </a:spcBef>
              <a:buNone/>
            </a:pPr>
            <a:r>
              <a:t/>
            </a:r>
            <a:endParaRPr/>
          </a:p>
        </p:txBody>
      </p:sp>
      <p:sp>
        <p:nvSpPr>
          <p:cNvPr id="86" name="Shape 86"/>
          <p:cNvSpPr txBox="1"/>
          <p:nvPr/>
        </p:nvSpPr>
        <p:spPr>
          <a:xfrm>
            <a:off x="4652400" y="1453950"/>
            <a:ext cx="3463500" cy="2235600"/>
          </a:xfrm>
          <a:prstGeom prst="rect">
            <a:avLst/>
          </a:prstGeom>
          <a:noFill/>
          <a:ln>
            <a:noFill/>
          </a:ln>
        </p:spPr>
        <p:txBody>
          <a:bodyPr anchorCtr="0" anchor="t" bIns="91425" lIns="91425" rIns="91425" tIns="91425">
            <a:noAutofit/>
          </a:bodyPr>
          <a:lstStyle/>
          <a:p>
            <a:pPr lvl="0" rtl="0" algn="ctr">
              <a:spcBef>
                <a:spcPts val="0"/>
              </a:spcBef>
              <a:buNone/>
            </a:pPr>
            <a:r>
              <a:rPr lang="en" sz="3000">
                <a:solidFill>
                  <a:srgbClr val="FFF2CC"/>
                </a:solidFill>
              </a:rPr>
              <a:t>Add picture of your mom here.</a:t>
            </a:r>
          </a:p>
          <a:p>
            <a:pPr lvl="0" rtl="0" algn="ctr">
              <a:spcBef>
                <a:spcPts val="0"/>
              </a:spcBef>
              <a:buNone/>
            </a:pPr>
            <a:r>
              <a:t/>
            </a:r>
            <a:endParaRPr sz="3000">
              <a:solidFill>
                <a:srgbClr val="FFF2CC"/>
              </a:solidFill>
            </a:endParaRPr>
          </a:p>
          <a:p>
            <a:pPr lvl="0" rtl="0" algn="ctr">
              <a:spcBef>
                <a:spcPts val="0"/>
              </a:spcBef>
              <a:buNone/>
            </a:pPr>
            <a:r>
              <a:rPr lang="en" sz="3000">
                <a:solidFill>
                  <a:srgbClr val="FFF2CC"/>
                </a:solidFill>
              </a:rPr>
              <a:t>Literally.</a:t>
            </a:r>
          </a:p>
        </p:txBody>
      </p:sp>
      <p:pic>
        <p:nvPicPr>
          <p:cNvPr descr="Serbian-People.jpg" id="87" name="Shape 87"/>
          <p:cNvPicPr preferRelativeResize="0"/>
          <p:nvPr/>
        </p:nvPicPr>
        <p:blipFill rotWithShape="1">
          <a:blip r:embed="rId3">
            <a:alphaModFix/>
          </a:blip>
          <a:srcRect b="0" l="23656" r="23656" t="0"/>
          <a:stretch/>
        </p:blipFill>
        <p:spPr>
          <a:xfrm>
            <a:off x="4227300" y="230696"/>
            <a:ext cx="4604173" cy="4604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a:t>Revised POV #1</a:t>
            </a:r>
          </a:p>
        </p:txBody>
      </p:sp>
      <p:sp>
        <p:nvSpPr>
          <p:cNvPr id="93" name="Shape 9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b="1" lang="en"/>
              <a:t>We met…</a:t>
            </a:r>
            <a:r>
              <a:rPr lang="en"/>
              <a:t> Xiuzhi, a foreign medical graduate from China struggling to express herself with English in the United States.</a:t>
            </a:r>
          </a:p>
          <a:p>
            <a:pPr lvl="0" rtl="0">
              <a:spcBef>
                <a:spcPts val="0"/>
              </a:spcBef>
              <a:buNone/>
            </a:pPr>
            <a:r>
              <a:rPr b="1" lang="en"/>
              <a:t>We were amazed to realize…</a:t>
            </a:r>
            <a:r>
              <a:rPr lang="en"/>
              <a:t> how much she wanted to take the “other person” out of the language learning equation.</a:t>
            </a:r>
          </a:p>
          <a:p>
            <a:pPr lvl="0" rtl="0">
              <a:spcBef>
                <a:spcPts val="0"/>
              </a:spcBef>
              <a:buNone/>
            </a:pPr>
            <a:r>
              <a:rPr b="1" lang="en"/>
              <a:t>It would be game-changing to…</a:t>
            </a:r>
            <a:r>
              <a:rPr lang="en"/>
              <a:t> eliminate discomfort in communicating with other people or even to eliminate the other party completely.</a:t>
            </a:r>
          </a:p>
        </p:txBody>
      </p:sp>
      <p:pic>
        <p:nvPicPr>
          <p:cNvPr descr="IMG_0068.JPG" id="94" name="Shape 94"/>
          <p:cNvPicPr preferRelativeResize="0"/>
          <p:nvPr/>
        </p:nvPicPr>
        <p:blipFill>
          <a:blip r:embed="rId3">
            <a:alphaModFix/>
          </a:blip>
          <a:stretch>
            <a:fillRect/>
          </a:stretch>
        </p:blipFill>
        <p:spPr>
          <a:xfrm>
            <a:off x="6919874" y="106972"/>
            <a:ext cx="1116225" cy="111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a:t>Revised POV #2</a:t>
            </a:r>
          </a:p>
        </p:txBody>
      </p:sp>
      <p:sp>
        <p:nvSpPr>
          <p:cNvPr id="100" name="Shape 10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b="1" lang="en"/>
              <a:t>We met…</a:t>
            </a:r>
            <a:r>
              <a:rPr lang="en"/>
              <a:t> Jeff, a Canadian living in a small town in rural South Korea and working as an English teacher.</a:t>
            </a:r>
          </a:p>
          <a:p>
            <a:pPr lvl="0">
              <a:spcBef>
                <a:spcPts val="0"/>
              </a:spcBef>
              <a:buNone/>
            </a:pPr>
            <a:r>
              <a:rPr b="1" lang="en"/>
              <a:t>We were amazed to realize…</a:t>
            </a:r>
            <a:r>
              <a:rPr lang="en"/>
              <a:t> that his two years of Korean language classes at a university in Canada did not allow him to communicate effectively in real-life situations.</a:t>
            </a:r>
          </a:p>
          <a:p>
            <a:pPr lvl="0">
              <a:spcBef>
                <a:spcPts val="0"/>
              </a:spcBef>
              <a:buNone/>
            </a:pPr>
            <a:r>
              <a:rPr b="1" lang="en"/>
              <a:t>It would be game-changing to…</a:t>
            </a:r>
            <a:r>
              <a:rPr lang="en"/>
              <a:t> help him unlock the foundation of Korean that he learned previously and allow him to use it to navigate Korean society.</a:t>
            </a:r>
          </a:p>
          <a:p>
            <a:pPr lvl="0">
              <a:spcBef>
                <a:spcPts val="0"/>
              </a:spcBef>
              <a:buNone/>
            </a:pPr>
            <a:r>
              <a:rPr b="1" lang="en"/>
              <a:t>It would also be game-changing to…</a:t>
            </a:r>
            <a:r>
              <a:rPr lang="en"/>
              <a:t> bridge the gap between his current level and a self-sustaining level where he could understand daily interactions well enough to be able to learn and improve through communicating with locals.</a:t>
            </a:r>
          </a:p>
          <a:p>
            <a:pPr lvl="0">
              <a:spcBef>
                <a:spcPts val="0"/>
              </a:spcBef>
              <a:buNone/>
            </a:pPr>
            <a:r>
              <a:t/>
            </a:r>
            <a:endParaRPr/>
          </a:p>
          <a:p>
            <a:pPr lvl="0" rtl="0">
              <a:spcBef>
                <a:spcPts val="0"/>
              </a:spcBef>
              <a:buNone/>
            </a:pPr>
            <a:r>
              <a:t/>
            </a:r>
            <a:endParaRPr/>
          </a:p>
        </p:txBody>
      </p:sp>
      <p:pic>
        <p:nvPicPr>
          <p:cNvPr descr="ks-lgflag.gif" id="101" name="Shape 101"/>
          <p:cNvPicPr preferRelativeResize="0"/>
          <p:nvPr/>
        </p:nvPicPr>
        <p:blipFill rotWithShape="1">
          <a:blip r:embed="rId3">
            <a:alphaModFix/>
          </a:blip>
          <a:srcRect b="0" l="16519" r="16519" t="0"/>
          <a:stretch/>
        </p:blipFill>
        <p:spPr>
          <a:xfrm>
            <a:off x="6967649" y="92874"/>
            <a:ext cx="1059599" cy="105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lang="en"/>
              <a:t>Revised POV #3</a:t>
            </a:r>
          </a:p>
        </p:txBody>
      </p:sp>
      <p:sp>
        <p:nvSpPr>
          <p:cNvPr id="107" name="Shape 10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b="1" lang="en"/>
              <a:t>We met…</a:t>
            </a:r>
            <a:r>
              <a:rPr lang="en"/>
              <a:t> Branislav, a Serbian native living in San Francisco and working at Apple.</a:t>
            </a:r>
          </a:p>
          <a:p>
            <a:pPr lvl="0">
              <a:spcBef>
                <a:spcPts val="0"/>
              </a:spcBef>
              <a:buNone/>
            </a:pPr>
            <a:r>
              <a:rPr b="1" lang="en"/>
              <a:t>We were amazed to realize…</a:t>
            </a:r>
            <a:r>
              <a:rPr lang="en"/>
              <a:t> that he learned a significant amount of Italian in a couple of weeks living with an Italian family.</a:t>
            </a:r>
          </a:p>
          <a:p>
            <a:pPr lvl="0">
              <a:spcBef>
                <a:spcPts val="0"/>
              </a:spcBef>
              <a:buNone/>
            </a:pPr>
            <a:r>
              <a:rPr b="1" lang="en"/>
              <a:t>It would be game-changing if…</a:t>
            </a:r>
            <a:r>
              <a:rPr lang="en"/>
              <a:t> we could connect people who need practice with languages to a dedicated group or family willing to teach or help.</a:t>
            </a:r>
          </a:p>
          <a:p>
            <a:pPr lvl="0">
              <a:spcBef>
                <a:spcPts val="0"/>
              </a:spcBef>
              <a:buNone/>
            </a:pPr>
            <a:r>
              <a:rPr b="1" lang="en"/>
              <a:t>It would also be game-changing if…</a:t>
            </a:r>
            <a:r>
              <a:rPr lang="en"/>
              <a:t> we could simulate the experience of living with a local family.</a:t>
            </a:r>
          </a:p>
          <a:p>
            <a:pPr lvl="0" rtl="0">
              <a:spcBef>
                <a:spcPts val="0"/>
              </a:spcBef>
              <a:buNone/>
            </a:pPr>
            <a:r>
              <a:t/>
            </a:r>
            <a:endParaRPr/>
          </a:p>
        </p:txBody>
      </p:sp>
      <p:pic>
        <p:nvPicPr>
          <p:cNvPr descr="Serbian-People.jpg" id="108" name="Shape 108"/>
          <p:cNvPicPr preferRelativeResize="0"/>
          <p:nvPr/>
        </p:nvPicPr>
        <p:blipFill rotWithShape="1">
          <a:blip r:embed="rId3">
            <a:alphaModFix/>
          </a:blip>
          <a:srcRect b="0" l="23656" r="23656" t="0"/>
          <a:stretch/>
        </p:blipFill>
        <p:spPr>
          <a:xfrm>
            <a:off x="6799699" y="54649"/>
            <a:ext cx="1180675" cy="1180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2643187" y="0"/>
            <a:ext cx="385762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